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56" r:id="rId21"/>
    <p:sldId id="257" r:id="rId22"/>
    <p:sldId id="264" r:id="rId23"/>
    <p:sldId id="265" r:id="rId24"/>
    <p:sldId id="266" r:id="rId25"/>
    <p:sldId id="267" r:id="rId26"/>
    <p:sldId id="268" r:id="rId27"/>
    <p:sldId id="286" r:id="rId28"/>
    <p:sldId id="269" r:id="rId29"/>
    <p:sldId id="270" r:id="rId30"/>
    <p:sldId id="271" r:id="rId31"/>
    <p:sldId id="285" r:id="rId32"/>
    <p:sldId id="287" r:id="rId33"/>
    <p:sldId id="289" r:id="rId34"/>
    <p:sldId id="280" r:id="rId35"/>
    <p:sldId id="281" r:id="rId36"/>
    <p:sldId id="290" r:id="rId37"/>
    <p:sldId id="272" r:id="rId38"/>
    <p:sldId id="294" r:id="rId39"/>
    <p:sldId id="273" r:id="rId40"/>
    <p:sldId id="282" r:id="rId41"/>
    <p:sldId id="274" r:id="rId42"/>
    <p:sldId id="283" r:id="rId43"/>
    <p:sldId id="275" r:id="rId44"/>
    <p:sldId id="276" r:id="rId4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0FF"/>
    <a:srgbClr val="FAFD3C"/>
    <a:srgbClr val="FE654C"/>
    <a:srgbClr val="FF2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0" autoAdjust="0"/>
  </p:normalViewPr>
  <p:slideViewPr>
    <p:cSldViewPr snapToGrid="0" snapToObjects="1">
      <p:cViewPr varScale="1">
        <p:scale>
          <a:sx n="94" d="100"/>
          <a:sy n="94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A3F0F7-2AD6-8247-AFE8-FC0753EDB400}" type="datetimeFigureOut">
              <a:rPr kumimoji="1" lang="zh-CN" altLang="en-US" smtClean="0"/>
              <a:t>13-12-18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394C726-13E1-054A-A49B-02DA4FBD442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5958" y="2692712"/>
            <a:ext cx="619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/>
              <a:t>情趣</a:t>
            </a:r>
            <a:r>
              <a:rPr kumimoji="1" lang="zh-CN" altLang="en-US" sz="3600" b="1" smtClean="0"/>
              <a:t>用品店的</a:t>
            </a:r>
            <a:r>
              <a:rPr kumimoji="1" lang="zh-CN" altLang="en-US" sz="3600" b="1" smtClean="0"/>
              <a:t>妇黏</a:t>
            </a:r>
            <a:r>
              <a:rPr kumimoji="1" lang="zh-CN" altLang="en-US" sz="3600" b="1" smtClean="0"/>
              <a:t>网思维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165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51" y="117384"/>
            <a:ext cx="8822278" cy="1409391"/>
          </a:xfrm>
        </p:spPr>
        <p:txBody>
          <a:bodyPr/>
          <a:lstStyle/>
          <a:p>
            <a:pPr algn="ctr"/>
            <a:r>
              <a:rPr kumimoji="1" lang="en-US" altLang="zh-CN" sz="4400" dirty="0"/>
              <a:t/>
            </a:r>
            <a:br>
              <a:rPr kumimoji="1" lang="en-US" altLang="zh-CN" sz="4400" dirty="0"/>
            </a:br>
            <a:r>
              <a:rPr kumimoji="1" lang="zh-CN" altLang="en-US" sz="2800" dirty="0" smtClean="0"/>
              <a:t>五、用点奇招来传播造势</a:t>
            </a:r>
            <a:r>
              <a:rPr kumimoji="1" lang="en-US" altLang="zh-CN" sz="4400" dirty="0" smtClean="0"/>
              <a:t/>
            </a:r>
            <a:br>
              <a:rPr kumimoji="1" lang="en-US" altLang="zh-CN" sz="4400" dirty="0" smtClean="0"/>
            </a:br>
            <a:r>
              <a:rPr kumimoji="1" lang="en-US" altLang="zh-CN" sz="4400" dirty="0"/>
              <a:t/>
            </a:r>
            <a:br>
              <a:rPr kumimoji="1" lang="en-US" altLang="zh-CN" sz="4400" dirty="0"/>
            </a:br>
            <a:endParaRPr kumimoji="1"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6056" y="1940525"/>
            <a:ext cx="6858000" cy="4123852"/>
          </a:xfrm>
        </p:spPr>
        <p:txBody>
          <a:bodyPr/>
          <a:lstStyle/>
          <a:p>
            <a:r>
              <a:rPr kumimoji="1" lang="en-US" altLang="zh-CN" dirty="0" err="1" smtClean="0"/>
              <a:t>Eg</a:t>
            </a:r>
            <a:r>
              <a:rPr kumimoji="1" lang="zh-CN" altLang="en-US" dirty="0" smtClean="0"/>
              <a:t>：招聘中的性别歧视</a:t>
            </a:r>
            <a:r>
              <a:rPr kumimoji="1" lang="zh-CN" altLang="zh-CN" dirty="0"/>
              <a:t>，</a:t>
            </a:r>
            <a:r>
              <a:rPr kumimoji="1" lang="zh-CN" altLang="en-US" dirty="0" smtClean="0"/>
              <a:t>只要女生、</a:t>
            </a:r>
            <a:r>
              <a:rPr kumimoji="1" lang="en-US" altLang="zh-CN" dirty="0" smtClean="0"/>
              <a:t>gay</a:t>
            </a:r>
            <a:r>
              <a:rPr kumimoji="1" lang="zh-CN" altLang="en-US" dirty="0" smtClean="0"/>
              <a:t>、不要直男。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43034" y="1126665"/>
            <a:ext cx="45704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制造有趣的争议</a:t>
            </a: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zh-CN" altLang="zh-CN" dirty="0"/>
              <a:t>——</a:t>
            </a:r>
            <a:r>
              <a:rPr kumimoji="1" lang="zh-CN" altLang="en-US" dirty="0"/>
              <a:t>看似不妥，实则对目标群体的极大讨好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056" y="2953667"/>
            <a:ext cx="84763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对反对者采取歧视</a:t>
            </a:r>
            <a:r>
              <a:rPr kumimoji="1" lang="zh-CN" altLang="zh-CN" sz="2800" dirty="0"/>
              <a:t>、</a:t>
            </a:r>
            <a:r>
              <a:rPr kumimoji="1" lang="zh-CN" altLang="en-US" sz="2800" dirty="0"/>
              <a:t>嫌弃、鄙视，</a:t>
            </a:r>
            <a:r>
              <a:rPr kumimoji="1" lang="zh-CN" altLang="en-US" sz="2800" dirty="0" smtClean="0"/>
              <a:t>而非循循善诱。</a:t>
            </a:r>
            <a:endParaRPr kumimoji="1" lang="en-US" altLang="zh-CN" sz="2800" dirty="0" smtClean="0"/>
          </a:p>
          <a:p>
            <a:r>
              <a:rPr kumimoji="1" lang="en-US" altLang="zh-CN" dirty="0" err="1" smtClean="0">
                <a:solidFill>
                  <a:srgbClr val="D1282E"/>
                </a:solidFill>
              </a:rPr>
              <a:t>Eg</a:t>
            </a:r>
            <a:r>
              <a:rPr kumimoji="1" lang="zh-CN" altLang="en-US" dirty="0" smtClean="0">
                <a:solidFill>
                  <a:srgbClr val="D1282E"/>
                </a:solidFill>
              </a:rPr>
              <a:t>：三个不准</a:t>
            </a:r>
            <a:endParaRPr kumimoji="1" lang="en-US" altLang="zh-CN" dirty="0" smtClean="0">
              <a:solidFill>
                <a:srgbClr val="D1282E"/>
              </a:solidFill>
            </a:endParaRPr>
          </a:p>
          <a:p>
            <a:r>
              <a:rPr kumimoji="1" lang="zh-CN" altLang="en-US" dirty="0" smtClean="0">
                <a:solidFill>
                  <a:srgbClr val="D1282E"/>
                </a:solidFill>
              </a:rPr>
              <a:t>不好</a:t>
            </a:r>
            <a:r>
              <a:rPr kumimoji="1" lang="zh-CN" altLang="en-US" dirty="0">
                <a:solidFill>
                  <a:srgbClr val="D1282E"/>
                </a:solidFill>
              </a:rPr>
              <a:t>意思的不准进</a:t>
            </a:r>
            <a:endParaRPr kumimoji="1" lang="en-US" altLang="zh-CN" dirty="0">
              <a:solidFill>
                <a:srgbClr val="D1282E"/>
              </a:solidFill>
            </a:endParaRPr>
          </a:p>
          <a:p>
            <a:r>
              <a:rPr kumimoji="1" lang="zh-CN" altLang="en-US" dirty="0">
                <a:solidFill>
                  <a:srgbClr val="D1282E"/>
                </a:solidFill>
              </a:rPr>
              <a:t>长得不好看的不准进</a:t>
            </a:r>
            <a:endParaRPr kumimoji="1" lang="en-US" altLang="zh-CN" dirty="0">
              <a:solidFill>
                <a:srgbClr val="D1282E"/>
              </a:solidFill>
            </a:endParaRPr>
          </a:p>
          <a:p>
            <a:r>
              <a:rPr kumimoji="1" lang="en-US" altLang="zh-CN" dirty="0">
                <a:solidFill>
                  <a:srgbClr val="D1282E"/>
                </a:solidFill>
              </a:rPr>
              <a:t>18cm</a:t>
            </a:r>
            <a:r>
              <a:rPr kumimoji="1" lang="zh-CN" altLang="en-US" dirty="0">
                <a:solidFill>
                  <a:srgbClr val="D1282E"/>
                </a:solidFill>
              </a:rPr>
              <a:t>以上可以打折</a:t>
            </a:r>
            <a:endParaRPr kumimoji="1" lang="en-US" altLang="zh-CN" dirty="0">
              <a:solidFill>
                <a:srgbClr val="D1282E"/>
              </a:solidFill>
            </a:endParaRPr>
          </a:p>
          <a:p>
            <a:r>
              <a:rPr kumimoji="1" lang="en-US" altLang="zh-CN" dirty="0">
                <a:solidFill>
                  <a:srgbClr val="D1282E"/>
                </a:solidFill>
              </a:rPr>
              <a:t>……</a:t>
            </a:r>
          </a:p>
          <a:p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“</a:t>
            </a:r>
            <a:r>
              <a:rPr kumimoji="1" lang="zh-CN" altLang="en-US" sz="2400" dirty="0"/>
              <a:t>这个年代</a:t>
            </a:r>
            <a:r>
              <a:rPr kumimoji="1" lang="zh-CN" altLang="en-US" sz="2400" dirty="0" smtClean="0"/>
              <a:t>，坏和贱都不是事，土和笨</a:t>
            </a:r>
            <a:r>
              <a:rPr kumimoji="1" lang="zh-CN" altLang="en-US" sz="2400" dirty="0"/>
              <a:t>才是真正的贬义词。</a:t>
            </a:r>
            <a:r>
              <a:rPr kumimoji="1" lang="zh-CN" altLang="en-US" sz="2400" dirty="0" smtClean="0"/>
              <a:t>想改变人的观念，</a:t>
            </a:r>
            <a:r>
              <a:rPr kumimoji="1" lang="zh-CN" altLang="en-US" sz="2400" dirty="0"/>
              <a:t>最快的方法不是骂，而是嫌弃。”</a:t>
            </a:r>
            <a:r>
              <a:rPr kumimoji="1" lang="en-US" altLang="zh-CN" sz="2400" dirty="0"/>
              <a:t>——</a:t>
            </a:r>
            <a:r>
              <a:rPr kumimoji="1" lang="zh-CN" altLang="en-US" sz="2400" dirty="0"/>
              <a:t>马佳佳</a:t>
            </a:r>
          </a:p>
        </p:txBody>
      </p:sp>
    </p:spTree>
    <p:extLst>
      <p:ext uri="{BB962C8B-B14F-4D97-AF65-F5344CB8AC3E}">
        <p14:creationId xmlns:p14="http://schemas.microsoft.com/office/powerpoint/2010/main" val="41416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01103" cy="1086264"/>
          </a:xfrm>
        </p:spPr>
        <p:txBody>
          <a:bodyPr/>
          <a:lstStyle/>
          <a:p>
            <a:r>
              <a:rPr kumimoji="1" lang="zh-CN" altLang="en-US" sz="2800" dirty="0" smtClean="0"/>
              <a:t>用媒体势能转化负能量，变废为宝。</a:t>
            </a:r>
            <a:endParaRPr kumimoji="1"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963868"/>
            <a:ext cx="9006295" cy="1770261"/>
          </a:xfrm>
        </p:spPr>
        <p:txBody>
          <a:bodyPr>
            <a:noAutofit/>
          </a:bodyPr>
          <a:lstStyle/>
          <a:p>
            <a:r>
              <a:rPr kumimoji="1" lang="zh-CN" altLang="en-US" dirty="0" smtClean="0">
                <a:solidFill>
                  <a:srgbClr val="0000FF"/>
                </a:solidFill>
              </a:rPr>
              <a:t>遇到吊丝骚扰：</a:t>
            </a:r>
            <a:endParaRPr kumimoji="1" lang="en-US" altLang="zh-CN" dirty="0" smtClean="0">
              <a:solidFill>
                <a:srgbClr val="0000FF"/>
              </a:solidFill>
            </a:endParaRPr>
          </a:p>
          <a:p>
            <a:r>
              <a:rPr kumimoji="1" lang="en-US" altLang="zh-CN" dirty="0"/>
              <a:t>1</a:t>
            </a:r>
            <a:r>
              <a:rPr kumimoji="1" lang="zh-CN" altLang="en-US" dirty="0" smtClean="0"/>
              <a:t>拿出来调戏，变身超优质娱乐内容。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写</a:t>
            </a:r>
            <a:r>
              <a:rPr kumimoji="1" lang="en-US" altLang="zh-CN" dirty="0" err="1" smtClean="0"/>
              <a:t>pua</a:t>
            </a:r>
            <a:r>
              <a:rPr kumimoji="1" lang="zh-CN" altLang="en-US" dirty="0" smtClean="0"/>
              <a:t>教程吸引男粉，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写防狼宝典吸引女粉</a:t>
            </a:r>
            <a:endParaRPr kumimoji="1" lang="en-US" altLang="zh-CN" dirty="0" smtClean="0"/>
          </a:p>
          <a:p>
            <a:endParaRPr kumimoji="1" lang="en-US" altLang="zh-CN" dirty="0" smtClean="0">
              <a:solidFill>
                <a:srgbClr val="0000FF"/>
              </a:solidFill>
            </a:endParaRPr>
          </a:p>
          <a:p>
            <a:endParaRPr kumimoji="1" lang="en-US" altLang="zh-CN" dirty="0">
              <a:solidFill>
                <a:srgbClr val="0000FF"/>
              </a:solidFill>
            </a:endParaRPr>
          </a:p>
          <a:p>
            <a:r>
              <a:rPr kumimoji="1" lang="zh-CN" altLang="en-US" dirty="0" smtClean="0">
                <a:solidFill>
                  <a:srgbClr val="0000FF"/>
                </a:solidFill>
              </a:rPr>
              <a:t>不怕被质疑</a:t>
            </a:r>
            <a:r>
              <a:rPr kumimoji="1" lang="zh-CN" altLang="en-US" dirty="0">
                <a:solidFill>
                  <a:srgbClr val="0000FF"/>
                </a:solidFill>
              </a:rPr>
              <a:t>年龄反而拿年纪小制造话题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r>
              <a:rPr kumimoji="1" lang="zh-CN" altLang="en-US" dirty="0"/>
              <a:t>曾用压岁钱交办公室房租。</a:t>
            </a:r>
            <a:endParaRPr kumimoji="1" lang="en-US" altLang="zh-CN" dirty="0"/>
          </a:p>
          <a:p>
            <a:r>
              <a:rPr kumimoji="1" lang="zh-CN" altLang="en-US" dirty="0"/>
              <a:t>出去谈事曾被问家长来了吗？</a:t>
            </a:r>
            <a:endParaRPr kumimoji="1" lang="en-US" altLang="zh-CN" dirty="0"/>
          </a:p>
          <a:p>
            <a:r>
              <a:rPr kumimoji="1" lang="zh-CN" altLang="en-US" dirty="0"/>
              <a:t>出席会议也会被问这是哪位老总的女儿</a:t>
            </a:r>
            <a:r>
              <a:rPr kumimoji="1" lang="en-US" altLang="zh-CN" dirty="0"/>
              <a:t>…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pic>
        <p:nvPicPr>
          <p:cNvPr id="4" name="图片 3" descr="89d0ef56jw1e1h9oknz7d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522">
            <a:off x="5169130" y="254483"/>
            <a:ext cx="3092166" cy="44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3825" y="504883"/>
            <a:ext cx="751257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zh-CN" altLang="en-US" sz="2400" dirty="0" smtClean="0">
                <a:solidFill>
                  <a:srgbClr val="3366FF"/>
                </a:solidFill>
              </a:rPr>
              <a:t>遇到居心不良的媒体采访</a:t>
            </a:r>
            <a:r>
              <a:rPr kumimoji="1" lang="zh-CN" altLang="en-US" sz="2400" dirty="0">
                <a:solidFill>
                  <a:srgbClr val="3366FF"/>
                </a:solidFill>
              </a:rPr>
              <a:t>：</a:t>
            </a:r>
            <a:endParaRPr kumimoji="1" lang="en-US" altLang="zh-CN" sz="2400" dirty="0">
              <a:solidFill>
                <a:srgbClr val="3366FF"/>
              </a:solidFill>
            </a:endParaRPr>
          </a:p>
          <a:p>
            <a:r>
              <a:rPr kumimoji="1" lang="zh-CN" altLang="en-US" sz="2000" dirty="0" smtClean="0"/>
              <a:t>拿出来“留几手”，</a:t>
            </a:r>
            <a:r>
              <a:rPr kumimoji="1" lang="zh-CN" altLang="en-US" sz="2000" dirty="0"/>
              <a:t>增强</a:t>
            </a:r>
            <a:r>
              <a:rPr kumimoji="1" lang="zh-CN" altLang="en-US" sz="2000" dirty="0" smtClean="0"/>
              <a:t>犀利毒舌的</a:t>
            </a:r>
            <a:r>
              <a:rPr kumimoji="1" lang="zh-CN" altLang="en-US" sz="2000" dirty="0"/>
              <a:t>人物形象，增强忠粉凝聚力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常见傻问题：</a:t>
            </a:r>
            <a:endParaRPr kumimoji="1" lang="en-US" altLang="zh-CN" sz="2000" dirty="0" smtClean="0"/>
          </a:p>
          <a:p>
            <a:r>
              <a:rPr kumimoji="1" lang="zh-CN" altLang="en-US" sz="2000" i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为什么不像我一样去做一份“特别正”的媒体工作？</a:t>
            </a:r>
            <a:endParaRPr kumimoji="1" lang="en-US" altLang="zh-CN" sz="2000" i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kumimoji="1" lang="zh-CN" altLang="zh-CN" sz="2000" dirty="0" smtClean="0"/>
              <a:t>——</a:t>
            </a:r>
            <a:r>
              <a:rPr kumimoji="1" lang="zh-CN" altLang="en-US" sz="2000" dirty="0" smtClean="0"/>
              <a:t>因为不想和你这样的傻逼做同事呀。</a:t>
            </a:r>
            <a:endParaRPr kumimoji="1" lang="en-US" altLang="zh-CN" sz="2000" dirty="0" smtClean="0"/>
          </a:p>
          <a:p>
            <a:r>
              <a:rPr kumimoji="1" lang="zh-CN" altLang="zh-CN" sz="2000" dirty="0" smtClean="0"/>
              <a:t>——</a:t>
            </a:r>
            <a:r>
              <a:rPr kumimoji="1" lang="zh-CN" altLang="en-US" sz="2000" dirty="0" smtClean="0"/>
              <a:t>为了给你留口饭吃呗。</a:t>
            </a:r>
            <a:endParaRPr kumimoji="1" lang="en-US" altLang="zh-CN" sz="2000" dirty="0" smtClean="0"/>
          </a:p>
          <a:p>
            <a:endParaRPr kumimoji="1" lang="en-US" altLang="zh-CN" sz="2000" i="1" dirty="0" smtClean="0">
              <a:latin typeface="华文楷体"/>
              <a:ea typeface="华文楷体"/>
              <a:cs typeface="华文楷体"/>
            </a:endParaRPr>
          </a:p>
          <a:p>
            <a:r>
              <a:rPr kumimoji="1" lang="zh-CN" altLang="en-US" sz="2000" i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我也是女孩子，我不会想到去做这个行业，为什么你会呢？是因为有什么特别的经历吗？</a:t>
            </a:r>
            <a:endParaRPr kumimoji="1" lang="en-US" altLang="zh-CN" sz="2000" i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kumimoji="1" lang="en-US" altLang="zh-CN" sz="2000" dirty="0" smtClean="0"/>
              <a:t>——</a:t>
            </a:r>
            <a:r>
              <a:rPr kumimoji="1" lang="zh-CN" altLang="en-US" sz="2000" dirty="0" smtClean="0"/>
              <a:t>因为我的智商可以支撑我在世界上活得叛逆一点，而你却不能。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i="1" dirty="0" smtClean="0">
                <a:solidFill>
                  <a:srgbClr val="FF0000"/>
                </a:solidFill>
                <a:latin typeface="Adobe 楷体 Std R"/>
                <a:ea typeface="Adobe 楷体 Std R"/>
                <a:cs typeface="Adobe 楷体 Std R"/>
              </a:rPr>
              <a:t>你做这行会不会对找男朋友造成影响？</a:t>
            </a:r>
            <a:endParaRPr kumimoji="1" lang="en-US" altLang="zh-CN" sz="2000" i="1" dirty="0" smtClean="0">
              <a:solidFill>
                <a:srgbClr val="FF0000"/>
              </a:solidFill>
              <a:latin typeface="Adobe 楷体 Std R"/>
              <a:ea typeface="Adobe 楷体 Std R"/>
              <a:cs typeface="Adobe 楷体 Std R"/>
            </a:endParaRPr>
          </a:p>
          <a:p>
            <a:r>
              <a:rPr kumimoji="1" lang="en-US" altLang="zh-CN" sz="2000" dirty="0"/>
              <a:t>——</a:t>
            </a:r>
            <a:r>
              <a:rPr kumimoji="1" lang="zh-CN" altLang="en-US" sz="2000" dirty="0"/>
              <a:t>会，以前追我的有</a:t>
            </a:r>
            <a:r>
              <a:rPr kumimoji="1" lang="en-US" altLang="zh-CN" sz="2000" dirty="0"/>
              <a:t>10</a:t>
            </a:r>
            <a:r>
              <a:rPr kumimoji="1" lang="zh-CN" altLang="en-US" sz="2000" dirty="0"/>
              <a:t>个，现在有</a:t>
            </a:r>
            <a:r>
              <a:rPr kumimoji="1" lang="en-US" altLang="zh-CN" sz="2000" dirty="0"/>
              <a:t>10</a:t>
            </a:r>
            <a:r>
              <a:rPr kumimoji="1" lang="zh-CN" altLang="en-US" sz="2000" dirty="0"/>
              <a:t>万个，以后说不好有</a:t>
            </a:r>
            <a:r>
              <a:rPr kumimoji="1" lang="en-US" altLang="zh-CN" sz="2000" dirty="0"/>
              <a:t>100</a:t>
            </a:r>
            <a:r>
              <a:rPr kumimoji="1" lang="zh-CN" altLang="en-US" sz="2000" dirty="0"/>
              <a:t>万、</a:t>
            </a:r>
            <a:r>
              <a:rPr kumimoji="1" lang="en-US" altLang="zh-CN" sz="2000" dirty="0"/>
              <a:t>1000</a:t>
            </a:r>
            <a:r>
              <a:rPr kumimoji="1" lang="zh-CN" altLang="en-US" sz="2000" dirty="0"/>
              <a:t>万个，</a:t>
            </a:r>
            <a:r>
              <a:rPr kumimoji="1" lang="zh-CN" altLang="en-US" sz="2000" dirty="0" smtClean="0"/>
              <a:t>真的好难选择</a:t>
            </a:r>
            <a:r>
              <a:rPr kumimoji="1" lang="zh-CN" altLang="en-US" sz="2000" dirty="0"/>
              <a:t>。</a:t>
            </a:r>
            <a:endParaRPr kumimoji="1" lang="en-US" altLang="zh-CN" sz="2000" dirty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zh-CN" altLang="en-US" sz="2400" dirty="0" smtClean="0"/>
              <a:t>“晒傻逼”一度带来过巨大流量和关注度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dirty="0" smtClean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593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874" y="313916"/>
            <a:ext cx="4988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solidFill>
                  <a:srgbClr val="0000FF"/>
                </a:solidFill>
              </a:rPr>
              <a:t>遇到个人瓶颈</a:t>
            </a:r>
            <a:r>
              <a:rPr kumimoji="1" lang="en-US" altLang="zh-CN" sz="2800" dirty="0"/>
              <a:t>——</a:t>
            </a:r>
            <a:r>
              <a:rPr kumimoji="1" lang="zh-CN" altLang="en-US" sz="2800" dirty="0"/>
              <a:t>自嘲、互动、用大规模的粉丝关爱转移注意力。调整心情。</a:t>
            </a:r>
            <a:endParaRPr kumimoji="1" lang="en-US" altLang="zh-CN" sz="2800" dirty="0"/>
          </a:p>
        </p:txBody>
      </p:sp>
      <p:pic>
        <p:nvPicPr>
          <p:cNvPr id="3" name="图片 2" descr="89d0ef56jw1e46ttr477cj20910sgabq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3" y="42807"/>
            <a:ext cx="2163025" cy="68151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8122" y="2245241"/>
            <a:ext cx="547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    </a:t>
            </a:r>
            <a:r>
              <a:rPr kumimoji="1" lang="zh-CN" altLang="en-US" dirty="0" smtClean="0"/>
              <a:t>把伤情化身为瘦身教程：要想瘦、先脱臼。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8121" y="2782441"/>
            <a:ext cx="459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     </a:t>
            </a:r>
            <a:r>
              <a:rPr kumimoji="1" lang="zh-CN" altLang="en-US" dirty="0" smtClean="0"/>
              <a:t>把受伤原因说为因为胸部过大无法承重导致。并</a:t>
            </a:r>
            <a:r>
              <a:rPr kumimoji="1" lang="en-US" altLang="zh-CN" dirty="0" smtClean="0"/>
              <a:t>Po</a:t>
            </a:r>
            <a:r>
              <a:rPr kumimoji="1" lang="zh-CN" altLang="en-US" dirty="0" smtClean="0"/>
              <a:t>照片</a:t>
            </a:r>
            <a:r>
              <a:rPr kumimoji="1" lang="en-US" altLang="zh-CN" dirty="0" smtClean="0"/>
              <a:t>@</a:t>
            </a:r>
            <a:r>
              <a:rPr kumimoji="1" lang="zh-CN" altLang="en-US" dirty="0" smtClean="0"/>
              <a:t>留几手等。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941871" y="4294944"/>
            <a:ext cx="3596236" cy="1327009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rgbClr val="FF0000"/>
                </a:solidFill>
              </a:rPr>
              <a:t>这叫用互联网思维走出个人低谷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…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？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9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888" y="2921577"/>
            <a:ext cx="8201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个人品牌逻辑</a:t>
            </a:r>
            <a:r>
              <a:rPr kumimoji="1" lang="en-US" altLang="zh-CN" sz="3200" dirty="0" smtClean="0"/>
              <a:t>——</a:t>
            </a:r>
            <a:r>
              <a:rPr kumimoji="1" lang="zh-CN" altLang="en-US" sz="3200" dirty="0" smtClean="0"/>
              <a:t>女优＋女神</a:t>
            </a:r>
            <a:r>
              <a:rPr kumimoji="1" lang="zh-CN" altLang="en-US" sz="3200" dirty="0"/>
              <a:t>＋</a:t>
            </a:r>
            <a:r>
              <a:rPr kumimoji="1" lang="zh-CN" altLang="en-US" sz="3200" dirty="0" smtClean="0"/>
              <a:t>女吊丝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771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68854" y="257407"/>
            <a:ext cx="56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 smtClean="0"/>
              <a:t>女优：人格魅力之</a:t>
            </a:r>
            <a:r>
              <a:rPr kumimoji="1" lang="en-US" altLang="zh-CN" sz="2400" dirty="0" smtClean="0"/>
              <a:t>——</a:t>
            </a:r>
            <a:r>
              <a:rPr kumimoji="1" lang="zh-CN" altLang="en-US" sz="2400" dirty="0" smtClean="0"/>
              <a:t>性魅力</a:t>
            </a:r>
            <a:endParaRPr kumimoji="1" lang="zh-CN" altLang="en-US" sz="2400" dirty="0"/>
          </a:p>
        </p:txBody>
      </p:sp>
      <p:sp>
        <p:nvSpPr>
          <p:cNvPr id="16" name="圆角矩形 15"/>
          <p:cNvSpPr/>
          <p:nvPr/>
        </p:nvSpPr>
        <p:spPr>
          <a:xfrm>
            <a:off x="1109439" y="1040365"/>
            <a:ext cx="1438253" cy="79557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660066"/>
                </a:solidFill>
              </a:rPr>
              <a:t>童颜</a:t>
            </a:r>
            <a:endParaRPr kumimoji="1" lang="zh-CN" altLang="en-US" sz="2400" b="1" dirty="0">
              <a:solidFill>
                <a:srgbClr val="660066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0601" y="3229379"/>
            <a:ext cx="1438253" cy="79557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rgbClr val="660066"/>
                </a:solidFill>
              </a:rPr>
              <a:t>F cup </a:t>
            </a:r>
            <a:r>
              <a:rPr kumimoji="1" lang="zh-CN" altLang="en-US" sz="2400" b="1" dirty="0" smtClean="0">
                <a:solidFill>
                  <a:srgbClr val="660066"/>
                </a:solidFill>
              </a:rPr>
              <a:t>巨乳</a:t>
            </a:r>
            <a:endParaRPr kumimoji="1" lang="zh-CN" altLang="en-US" sz="2400" b="1" dirty="0">
              <a:solidFill>
                <a:srgbClr val="660066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281213" y="2433805"/>
            <a:ext cx="1438253" cy="79557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660066"/>
                </a:solidFill>
              </a:rPr>
              <a:t>能劈叉</a:t>
            </a:r>
            <a:endParaRPr kumimoji="1" lang="zh-CN" altLang="en-US" sz="2400" b="1" dirty="0">
              <a:solidFill>
                <a:srgbClr val="660066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130062" y="4726206"/>
            <a:ext cx="1866670" cy="88737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660066"/>
                </a:solidFill>
              </a:rPr>
              <a:t>能拍写真集</a:t>
            </a:r>
            <a:r>
              <a:rPr kumimoji="1" lang="zh-CN" altLang="zh-CN" sz="2400" b="1" dirty="0">
                <a:solidFill>
                  <a:srgbClr val="660066"/>
                </a:solidFill>
              </a:rPr>
              <a:t>！</a:t>
            </a:r>
            <a:endParaRPr kumimoji="1" lang="zh-CN" altLang="en-US" sz="2400" b="1" dirty="0">
              <a:solidFill>
                <a:srgbClr val="660066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468854" y="5619468"/>
            <a:ext cx="2050277" cy="78027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660066"/>
                </a:solidFill>
              </a:rPr>
              <a:t>还懂情趣用品！</a:t>
            </a:r>
            <a:endParaRPr kumimoji="1" lang="zh-CN" altLang="en-US" sz="2000" b="1" dirty="0">
              <a:solidFill>
                <a:srgbClr val="660066"/>
              </a:solidFill>
            </a:endParaRPr>
          </a:p>
        </p:txBody>
      </p:sp>
      <p:sp>
        <p:nvSpPr>
          <p:cNvPr id="3" name="爆炸形 1 2"/>
          <p:cNvSpPr/>
          <p:nvPr/>
        </p:nvSpPr>
        <p:spPr>
          <a:xfrm>
            <a:off x="6285562" y="257407"/>
            <a:ext cx="3096758" cy="2140338"/>
          </a:xfrm>
          <a:prstGeom prst="irregularSeal1">
            <a:avLst/>
          </a:prstGeom>
          <a:solidFill>
            <a:srgbClr val="FF5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/>
              <a:t>Oh my god</a:t>
            </a:r>
            <a:r>
              <a:rPr kumimoji="1" lang="zh-CN" altLang="en-US" sz="2800" b="1" dirty="0" smtClean="0"/>
              <a:t>！！！</a:t>
            </a:r>
            <a:endParaRPr kumimoji="1" lang="zh-CN" altLang="en-US" sz="2800" b="1" dirty="0"/>
          </a:p>
        </p:txBody>
      </p:sp>
      <p:pic>
        <p:nvPicPr>
          <p:cNvPr id="5" name="图片 4" descr="89d0ef56jw1e9ae9gkhpdj20hs0npt9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54" y="2662108"/>
            <a:ext cx="1815984" cy="2420366"/>
          </a:xfrm>
          <a:prstGeom prst="rect">
            <a:avLst/>
          </a:prstGeom>
        </p:spPr>
      </p:pic>
      <p:pic>
        <p:nvPicPr>
          <p:cNvPr id="6" name="图片 5" descr="89d0ef56jw1eb5pnmpo3zj211i11jti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33" y="1804353"/>
            <a:ext cx="2220600" cy="2220600"/>
          </a:xfrm>
          <a:prstGeom prst="rect">
            <a:avLst/>
          </a:prstGeom>
        </p:spPr>
      </p:pic>
      <p:pic>
        <p:nvPicPr>
          <p:cNvPr id="7" name="图片 6" descr="89d0ef56jw1eaysvahtjij20qo0zk7dq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92" y="719072"/>
            <a:ext cx="1605087" cy="2140116"/>
          </a:xfrm>
          <a:prstGeom prst="rect">
            <a:avLst/>
          </a:prstGeom>
        </p:spPr>
      </p:pic>
      <p:pic>
        <p:nvPicPr>
          <p:cNvPr id="8" name="图片 7" descr="89d0ef56jw1e04vu2uab0j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38" y="4112406"/>
            <a:ext cx="1715502" cy="2287336"/>
          </a:xfrm>
          <a:prstGeom prst="rect">
            <a:avLst/>
          </a:prstGeom>
        </p:spPr>
      </p:pic>
      <p:pic>
        <p:nvPicPr>
          <p:cNvPr id="9" name="图片 8" descr="89d0ef56jw1e1xsul3oqqj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65" y="3566696"/>
            <a:ext cx="1888697" cy="28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ctrTitle"/>
          </p:nvPr>
        </p:nvSpPr>
        <p:spPr>
          <a:xfrm>
            <a:off x="380701" y="3448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 smtClean="0"/>
              <a:t>女神：人格魅力之</a:t>
            </a:r>
            <a:r>
              <a:rPr kumimoji="1" lang="en-US" altLang="zh-CN" sz="2400" dirty="0" smtClean="0"/>
              <a:t>——</a:t>
            </a:r>
            <a:r>
              <a:rPr kumimoji="1" lang="zh-CN" altLang="en-US" sz="2400" dirty="0" smtClean="0"/>
              <a:t>精神命中、思想与实力</a:t>
            </a:r>
            <a:endParaRPr kumimoji="1"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1989571" y="1411995"/>
            <a:ext cx="2461935" cy="699806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2000" b="1" dirty="0" smtClean="0">
              <a:solidFill>
                <a:srgbClr val="800000"/>
              </a:solidFill>
            </a:endParaRPr>
          </a:p>
          <a:p>
            <a:pPr algn="ctr"/>
            <a:r>
              <a:rPr kumimoji="1" lang="zh-CN" altLang="en-US" sz="2000" b="1" dirty="0" smtClean="0">
                <a:solidFill>
                  <a:srgbClr val="800000"/>
                </a:solidFill>
              </a:rPr>
              <a:t>神童，智力</a:t>
            </a:r>
            <a:r>
              <a:rPr kumimoji="1" lang="en-US" altLang="zh-CN" sz="2000" b="1" dirty="0" smtClean="0">
                <a:solidFill>
                  <a:srgbClr val="800000"/>
                </a:solidFill>
              </a:rPr>
              <a:t>140</a:t>
            </a:r>
          </a:p>
          <a:p>
            <a:pPr algn="ctr"/>
            <a:endParaRPr kumimoji="1" lang="zh-CN" altLang="en-US" sz="2000" b="1" dirty="0">
              <a:solidFill>
                <a:srgbClr val="8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0701" y="2868053"/>
            <a:ext cx="1816999" cy="766180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800000"/>
                </a:solidFill>
              </a:rPr>
              <a:t>高考状元</a:t>
            </a:r>
            <a:endParaRPr kumimoji="1" lang="zh-CN" altLang="en-US" sz="2000" b="1" dirty="0">
              <a:solidFill>
                <a:srgbClr val="80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50211" y="4902524"/>
            <a:ext cx="2179973" cy="902670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通晓人性</a:t>
            </a:r>
            <a:endParaRPr kumimoji="1" lang="zh-CN" altLang="en-US" sz="2000" dirty="0">
              <a:solidFill>
                <a:srgbClr val="80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19269" y="1898172"/>
            <a:ext cx="1928822" cy="1183915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牛逼文案</a:t>
            </a:r>
            <a:endParaRPr kumimoji="1" lang="en-US" altLang="zh-CN" sz="2000" dirty="0" smtClean="0">
              <a:solidFill>
                <a:srgbClr val="800000"/>
              </a:solidFill>
            </a:endParaRPr>
          </a:p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实力写手</a:t>
            </a:r>
            <a:endParaRPr kumimoji="1" lang="en-US" altLang="zh-CN" sz="2000" dirty="0" smtClean="0">
              <a:solidFill>
                <a:srgbClr val="800000"/>
              </a:solidFill>
            </a:endParaRPr>
          </a:p>
          <a:p>
            <a:pPr algn="ctr"/>
            <a:r>
              <a:rPr kumimoji="1" lang="en-US" altLang="zh-CN" sz="2000" dirty="0" smtClean="0">
                <a:solidFill>
                  <a:srgbClr val="800000"/>
                </a:solidFill>
              </a:rPr>
              <a:t> </a:t>
            </a:r>
            <a:r>
              <a:rPr kumimoji="1" lang="zh-CN" altLang="en-US" sz="2000" dirty="0" smtClean="0">
                <a:solidFill>
                  <a:srgbClr val="800000"/>
                </a:solidFill>
              </a:rPr>
              <a:t>强创作能力</a:t>
            </a:r>
            <a:endParaRPr kumimoji="1" lang="en-US" altLang="zh-CN" sz="2000" dirty="0" smtClean="0">
              <a:solidFill>
                <a:srgbClr val="80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60218" y="3999854"/>
            <a:ext cx="2179973" cy="902670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深刻</a:t>
            </a:r>
            <a:r>
              <a:rPr kumimoji="1" lang="zh-CN" altLang="zh-CN" sz="2000" dirty="0">
                <a:solidFill>
                  <a:srgbClr val="800000"/>
                </a:solidFill>
              </a:rPr>
              <a:t>、</a:t>
            </a:r>
            <a:r>
              <a:rPr kumimoji="1" lang="zh-CN" altLang="en-US" sz="2000" dirty="0" smtClean="0">
                <a:solidFill>
                  <a:srgbClr val="800000"/>
                </a:solidFill>
              </a:rPr>
              <a:t>有思想</a:t>
            </a:r>
            <a:endParaRPr kumimoji="1" lang="zh-CN" altLang="en-US" sz="2000" dirty="0">
              <a:solidFill>
                <a:srgbClr val="8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684921" y="5097018"/>
            <a:ext cx="2179973" cy="902670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懂吊丝</a:t>
            </a:r>
            <a:endParaRPr kumimoji="1" lang="zh-CN" altLang="en-US" sz="2000" dirty="0">
              <a:solidFill>
                <a:srgbClr val="8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35336" y="3772427"/>
            <a:ext cx="1470362" cy="750270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800000"/>
                </a:solidFill>
              </a:rPr>
              <a:t>毒舌</a:t>
            </a:r>
            <a:endParaRPr kumimoji="1" lang="zh-CN" altLang="en-US" sz="2000" dirty="0">
              <a:solidFill>
                <a:srgbClr val="800000"/>
              </a:solidFill>
            </a:endParaRPr>
          </a:p>
        </p:txBody>
      </p:sp>
      <p:sp>
        <p:nvSpPr>
          <p:cNvPr id="15" name="心形 14"/>
          <p:cNvSpPr/>
          <p:nvPr/>
        </p:nvSpPr>
        <p:spPr>
          <a:xfrm>
            <a:off x="3962989" y="2402614"/>
            <a:ext cx="2613571" cy="203447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chemeClr val="tx1"/>
                </a:solidFill>
              </a:rPr>
              <a:t>体现方式</a:t>
            </a:r>
            <a:endParaRPr kumimoji="1" lang="en-US" altLang="zh-CN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zh-CN" altLang="en-US" sz="2000" b="1" dirty="0" smtClean="0">
                <a:solidFill>
                  <a:schemeClr val="tx1"/>
                </a:solidFill>
              </a:rPr>
              <a:t>保密</a:t>
            </a:r>
            <a:endParaRPr kumimoji="1"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2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ctrTitle"/>
          </p:nvPr>
        </p:nvSpPr>
        <p:spPr>
          <a:xfrm>
            <a:off x="457200" y="41723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 smtClean="0"/>
              <a:t>女吊丝：人格魅力之</a:t>
            </a:r>
            <a:r>
              <a:rPr kumimoji="1" lang="en-US" altLang="zh-CN" sz="2400" dirty="0" smtClean="0"/>
              <a:t>——</a:t>
            </a:r>
            <a:r>
              <a:rPr kumimoji="1" lang="zh-CN" altLang="en-US" sz="2400" dirty="0" smtClean="0"/>
              <a:t>自嘲与娱乐精神</a:t>
            </a:r>
            <a:endParaRPr kumimoji="1"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0" y="1171159"/>
            <a:ext cx="1820767" cy="994467"/>
          </a:xfrm>
          <a:prstGeom prst="roundRect">
            <a:avLst/>
          </a:prstGeom>
          <a:solidFill>
            <a:srgbClr val="5C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660066"/>
                </a:solidFill>
              </a:rPr>
              <a:t>放大缺点</a:t>
            </a:r>
            <a:endParaRPr kumimoji="1" lang="en-US" altLang="zh-CN" sz="2000" b="1" dirty="0" smtClean="0">
              <a:solidFill>
                <a:srgbClr val="660066"/>
              </a:solidFill>
            </a:endParaRPr>
          </a:p>
          <a:p>
            <a:pPr algn="ctr"/>
            <a:r>
              <a:rPr kumimoji="1" lang="zh-CN" altLang="en-US" sz="2000" b="1" dirty="0" smtClean="0">
                <a:solidFill>
                  <a:srgbClr val="660066"/>
                </a:solidFill>
              </a:rPr>
              <a:t>自黑成性</a:t>
            </a:r>
            <a:endParaRPr kumimoji="1" lang="zh-CN" altLang="en-US" sz="2000" b="1" dirty="0">
              <a:solidFill>
                <a:srgbClr val="660066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0" y="3521898"/>
            <a:ext cx="2126340" cy="818525"/>
          </a:xfrm>
          <a:prstGeom prst="roundRect">
            <a:avLst/>
          </a:prstGeom>
          <a:solidFill>
            <a:srgbClr val="5C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660066"/>
                </a:solidFill>
              </a:rPr>
              <a:t>非正常女神经病</a:t>
            </a:r>
            <a:endParaRPr kumimoji="1" lang="zh-CN" altLang="en-US" sz="2000" b="1" dirty="0">
              <a:solidFill>
                <a:srgbClr val="660066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59642" y="5245416"/>
            <a:ext cx="1820767" cy="994467"/>
          </a:xfrm>
          <a:prstGeom prst="roundRect">
            <a:avLst/>
          </a:prstGeom>
          <a:solidFill>
            <a:srgbClr val="5CE9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660066"/>
                </a:solidFill>
              </a:rPr>
              <a:t>喜剧创作</a:t>
            </a:r>
            <a:r>
              <a:rPr kumimoji="1" lang="en-US" altLang="zh-CN" sz="2000" b="1" dirty="0" smtClean="0">
                <a:solidFill>
                  <a:srgbClr val="660066"/>
                </a:solidFill>
              </a:rPr>
              <a:t>/</a:t>
            </a:r>
            <a:r>
              <a:rPr kumimoji="1" lang="zh-CN" altLang="en-US" sz="2000" b="1" dirty="0" smtClean="0">
                <a:solidFill>
                  <a:srgbClr val="660066"/>
                </a:solidFill>
              </a:rPr>
              <a:t>表演能力</a:t>
            </a:r>
            <a:endParaRPr kumimoji="1" lang="zh-CN" altLang="en-US" sz="2000" b="1" dirty="0">
              <a:solidFill>
                <a:srgbClr val="66006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0767" y="1171159"/>
            <a:ext cx="466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没事调侃自己发际线过高，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带领粉丝一起黑我。</a:t>
            </a:r>
            <a:endParaRPr kumimoji="1" lang="en-US" altLang="zh-CN" dirty="0"/>
          </a:p>
          <a:p>
            <a:r>
              <a:rPr kumimoji="1" lang="zh-CN" altLang="en-US" dirty="0" smtClean="0"/>
              <a:t>好处：接到脱发洗发水的广告</a:t>
            </a:r>
            <a:r>
              <a:rPr kumimoji="1" lang="en-US" altLang="zh-CN" dirty="0" smtClean="0"/>
              <a:t>...</a:t>
            </a:r>
            <a:endParaRPr kumimoji="1" lang="zh-CN" altLang="en-US" dirty="0"/>
          </a:p>
        </p:txBody>
      </p:sp>
      <p:pic>
        <p:nvPicPr>
          <p:cNvPr id="10" name="图片 9" descr="6BF2BAF9-FBA2-4856-A7A8-43B16B0B6C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701">
            <a:off x="5228722" y="976642"/>
            <a:ext cx="1968343" cy="2624457"/>
          </a:xfrm>
          <a:prstGeom prst="rect">
            <a:avLst/>
          </a:prstGeom>
        </p:spPr>
      </p:pic>
      <p:pic>
        <p:nvPicPr>
          <p:cNvPr id="11" name="图片 10" descr="89d0ef56jw1eb22tjxh4nj20qo0zk7b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134">
            <a:off x="7184337" y="1211846"/>
            <a:ext cx="1741442" cy="2319284"/>
          </a:xfrm>
          <a:prstGeom prst="rect">
            <a:avLst/>
          </a:prstGeom>
        </p:spPr>
      </p:pic>
      <p:pic>
        <p:nvPicPr>
          <p:cNvPr id="12" name="图片 11" descr="89d0ef56jw1dz3xgznikhj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972">
            <a:off x="3987793" y="2999514"/>
            <a:ext cx="1464340" cy="1952454"/>
          </a:xfrm>
          <a:prstGeom prst="rect">
            <a:avLst/>
          </a:prstGeom>
        </p:spPr>
      </p:pic>
      <p:pic>
        <p:nvPicPr>
          <p:cNvPr id="13" name="图片 12" descr="89d0ef56jw1ea4d9ptptkj20o00w0jz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83" y="2736974"/>
            <a:ext cx="1724247" cy="2298996"/>
          </a:xfrm>
          <a:prstGeom prst="rect">
            <a:avLst/>
          </a:prstGeom>
        </p:spPr>
      </p:pic>
      <p:pic>
        <p:nvPicPr>
          <p:cNvPr id="14" name="图片 13" descr="p_large_7Lrs_2294000065602d1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09" y="3804593"/>
            <a:ext cx="3046569" cy="27825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3656" y="6239883"/>
            <a:ext cx="250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没事模仿个</a:t>
            </a:r>
            <a:r>
              <a:rPr kumimoji="1" lang="en-US" altLang="zh-CN" dirty="0" err="1" smtClean="0"/>
              <a:t>ladygaga</a:t>
            </a:r>
            <a:r>
              <a:rPr kumimoji="1" lang="en-US" altLang="zh-CN" dirty="0" smtClean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9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14208" y="5510502"/>
            <a:ext cx="1637161" cy="688478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tx1"/>
                </a:solidFill>
              </a:rPr>
              <a:t>性吸引力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99456" y="5553719"/>
            <a:ext cx="1637161" cy="688478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000000"/>
                </a:solidFill>
              </a:rPr>
              <a:t>精神命中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55196" y="5538419"/>
            <a:ext cx="1637161" cy="688478"/>
          </a:xfrm>
          <a:prstGeom prst="roundRect">
            <a:avLst/>
          </a:prstGeom>
          <a:solidFill>
            <a:srgbClr val="FA8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000000"/>
                </a:solidFill>
              </a:rPr>
              <a:t>娱乐精神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正偏差 7"/>
          <p:cNvSpPr/>
          <p:nvPr/>
        </p:nvSpPr>
        <p:spPr>
          <a:xfrm>
            <a:off x="2126774" y="5737317"/>
            <a:ext cx="397815" cy="38248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正偏差 8"/>
          <p:cNvSpPr/>
          <p:nvPr/>
        </p:nvSpPr>
        <p:spPr>
          <a:xfrm>
            <a:off x="4758474" y="5729661"/>
            <a:ext cx="397815" cy="38248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等于 9"/>
          <p:cNvSpPr/>
          <p:nvPr/>
        </p:nvSpPr>
        <p:spPr>
          <a:xfrm>
            <a:off x="7328970" y="5676096"/>
            <a:ext cx="367214" cy="443686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64490" y="5293609"/>
            <a:ext cx="113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无懈可击</a:t>
            </a:r>
            <a:endParaRPr kumimoji="1" lang="zh-CN" altLang="en-US" sz="3600" dirty="0"/>
          </a:p>
        </p:txBody>
      </p:sp>
      <p:pic>
        <p:nvPicPr>
          <p:cNvPr id="18" name="图片 17" descr="100-1105091011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04" y="642578"/>
            <a:ext cx="3430480" cy="4209787"/>
          </a:xfrm>
          <a:prstGeom prst="rect">
            <a:avLst/>
          </a:prstGeom>
        </p:spPr>
      </p:pic>
      <p:pic>
        <p:nvPicPr>
          <p:cNvPr id="19" name="图片 18" descr="D7EHI7K5CJ43C5GJ1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70" y="642578"/>
            <a:ext cx="2890972" cy="4346095"/>
          </a:xfrm>
          <a:prstGeom prst="rect">
            <a:avLst/>
          </a:prstGeom>
        </p:spPr>
      </p:pic>
      <p:pic>
        <p:nvPicPr>
          <p:cNvPr id="20" name="图片 19" descr="890610556368009192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95" y="688478"/>
            <a:ext cx="2774190" cy="41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22404" y="228601"/>
            <a:ext cx="9266404" cy="1622638"/>
          </a:xfrm>
        </p:spPr>
        <p:txBody>
          <a:bodyPr/>
          <a:lstStyle/>
          <a:p>
            <a:r>
              <a:rPr kumimoji="1" lang="zh-CN" altLang="en-US" sz="3600" dirty="0" smtClean="0">
                <a:solidFill>
                  <a:srgbClr val="FF0000"/>
                </a:solidFill>
              </a:rPr>
              <a:t>“公式控”</a:t>
            </a:r>
            <a:r>
              <a:rPr kumimoji="1" lang="zh-CN" altLang="en-US" sz="3600" dirty="0" smtClean="0"/>
              <a:t>马老师亲研：人格魅力终极公式</a:t>
            </a:r>
            <a:endParaRPr kumimoji="1"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397815" y="1575847"/>
            <a:ext cx="8262305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       ——</a:t>
            </a:r>
            <a:r>
              <a:rPr kumimoji="1" lang="zh-CN" altLang="en-US" sz="3200" dirty="0" smtClean="0"/>
              <a:t>“实际优秀的，丑角</a:t>
            </a:r>
            <a:r>
              <a:rPr kumimoji="1" lang="zh-CN" altLang="zh-CN" sz="3200" dirty="0"/>
              <a:t>，</a:t>
            </a:r>
            <a:r>
              <a:rPr kumimoji="1" lang="zh-CN" altLang="en-US" sz="3200" dirty="0" smtClean="0"/>
              <a:t>的自恋。”</a:t>
            </a:r>
            <a:endParaRPr kumimoji="1" lang="en-US" altLang="zh-CN" sz="3200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发展顺序：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（否则做什么都不对）</a:t>
            </a:r>
            <a:r>
              <a:rPr kumimoji="1" lang="en-US" altLang="zh-CN" dirty="0" smtClean="0"/>
              <a:t>   </a:t>
            </a:r>
            <a:r>
              <a:rPr kumimoji="1" lang="zh-CN" altLang="zh-CN" dirty="0" smtClean="0"/>
              <a:t>（</a:t>
            </a:r>
            <a:r>
              <a:rPr kumimoji="1" lang="zh-CN" altLang="en-US" dirty="0"/>
              <a:t>亲和力幽默感倍增</a:t>
            </a:r>
            <a:r>
              <a:rPr kumimoji="1" lang="zh-CN" altLang="zh-CN" dirty="0" smtClean="0"/>
              <a:t>）</a:t>
            </a: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（多一层贱贱</a:t>
            </a:r>
            <a:r>
              <a:rPr kumimoji="1" lang="zh-CN" altLang="en-US" dirty="0"/>
              <a:t>的讨喜感）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    </a:t>
            </a:r>
            <a:r>
              <a:rPr kumimoji="1" lang="zh-CN" altLang="en-US" sz="2800" dirty="0" smtClean="0"/>
              <a:t>瞬间集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实力</a:t>
            </a:r>
            <a:r>
              <a:rPr kumimoji="1" lang="zh-CN" altLang="en-US" sz="2800" dirty="0" smtClean="0"/>
              <a:t>、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亲和力</a:t>
            </a:r>
            <a:r>
              <a:rPr kumimoji="1" lang="zh-CN" altLang="en-US" sz="2800" dirty="0" smtClean="0"/>
              <a:t>、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逼格</a:t>
            </a:r>
            <a:r>
              <a:rPr kumimoji="1" lang="zh-CN" altLang="en-US" sz="2800" dirty="0" smtClean="0"/>
              <a:t>为一体。</a:t>
            </a:r>
            <a:endParaRPr kumimoji="1" lang="en-US" altLang="zh-CN" sz="28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002187" y="3212870"/>
            <a:ext cx="1208744" cy="887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先牛逼</a:t>
            </a:r>
            <a:endParaRPr kumimoji="1"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88773" y="3274080"/>
            <a:ext cx="1607165" cy="887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sz="2400" dirty="0" smtClean="0">
              <a:solidFill>
                <a:srgbClr val="6E2C12"/>
              </a:solidFill>
            </a:endParaRPr>
          </a:p>
          <a:p>
            <a:r>
              <a:rPr kumimoji="1" lang="zh-CN" altLang="en-US" sz="2400" dirty="0" smtClean="0">
                <a:solidFill>
                  <a:srgbClr val="6E2C12"/>
                </a:solidFill>
              </a:rPr>
              <a:t>自嘲自黑</a:t>
            </a:r>
            <a:endParaRPr kumimoji="1" lang="en-US" altLang="zh-CN" sz="2400" dirty="0">
              <a:solidFill>
                <a:srgbClr val="6E2C12"/>
              </a:solidFill>
            </a:endParaRPr>
          </a:p>
          <a:p>
            <a:endParaRPr kumimoji="1" lang="en-US" altLang="zh-C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478580" y="3274080"/>
            <a:ext cx="1208744" cy="887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>
                <a:solidFill>
                  <a:srgbClr val="6E2C12"/>
                </a:solidFill>
              </a:rPr>
              <a:t>玩自恋</a:t>
            </a:r>
            <a:endParaRPr kumimoji="1" lang="en-US" altLang="zh-CN" sz="2400" b="1" dirty="0">
              <a:solidFill>
                <a:srgbClr val="6E2C12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493992" y="3534184"/>
            <a:ext cx="642624" cy="305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476998" y="3564783"/>
            <a:ext cx="642624" cy="305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0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33521" cy="918861"/>
          </a:xfrm>
        </p:spPr>
        <p:txBody>
          <a:bodyPr/>
          <a:lstStyle/>
          <a:p>
            <a:r>
              <a:rPr kumimoji="1" lang="zh-CN" altLang="en-US" sz="3200" dirty="0" smtClean="0"/>
              <a:t>一、用时尚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潮牌逻辑</a:t>
            </a:r>
            <a:r>
              <a:rPr kumimoji="1" lang="zh-CN" altLang="en-US" sz="3200" dirty="0" smtClean="0"/>
              <a:t>重新定义成人用品业</a:t>
            </a:r>
            <a:endParaRPr kumimoji="1"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0096" y="1147462"/>
            <a:ext cx="7743903" cy="5370123"/>
          </a:xfrm>
        </p:spPr>
        <p:txBody>
          <a:bodyPr>
            <a:norm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（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1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）店面和产品</a:t>
            </a:r>
            <a:r>
              <a:rPr kumimoji="1" lang="zh-CN" altLang="en-US" sz="2800" dirty="0"/>
              <a:t>——</a:t>
            </a:r>
            <a:r>
              <a:rPr kumimoji="1" lang="zh-CN" altLang="en-US" sz="2800" dirty="0" smtClean="0"/>
              <a:t>设计感是必要门槛。</a:t>
            </a:r>
            <a:endParaRPr kumimoji="1" lang="en-US" altLang="zh-CN" sz="2800" dirty="0" smtClean="0"/>
          </a:p>
          <a:p>
            <a:endParaRPr kumimoji="1" lang="en-US" altLang="zh-CN" sz="2800" dirty="0"/>
          </a:p>
        </p:txBody>
      </p:sp>
      <p:pic>
        <p:nvPicPr>
          <p:cNvPr id="5" name="图片 4" descr="全景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" y="1974967"/>
            <a:ext cx="6096000" cy="3934968"/>
          </a:xfrm>
          <a:prstGeom prst="rect">
            <a:avLst/>
          </a:prstGeom>
        </p:spPr>
      </p:pic>
      <p:pic>
        <p:nvPicPr>
          <p:cNvPr id="6" name="图片 5" descr="“5D3_3560”的副本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4" y="1974967"/>
            <a:ext cx="2988623" cy="39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6000" dirty="0" smtClean="0"/>
              <a:t/>
            </a:r>
            <a:br>
              <a:rPr kumimoji="1" lang="en-US" altLang="zh-CN" sz="6000" dirty="0" smtClean="0"/>
            </a:br>
            <a:endParaRPr kumimoji="1" lang="zh-CN" altLang="en-US" sz="6000" dirty="0"/>
          </a:p>
        </p:txBody>
      </p:sp>
      <p:sp>
        <p:nvSpPr>
          <p:cNvPr id="6" name="文本框 5"/>
          <p:cNvSpPr txBox="1"/>
          <p:nvPr/>
        </p:nvSpPr>
        <p:spPr>
          <a:xfrm>
            <a:off x="2305414" y="2523911"/>
            <a:ext cx="509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/>
              <a:t>   </a:t>
            </a:r>
            <a:r>
              <a:rPr kumimoji="1" lang="zh-CN" altLang="en-US" sz="3600" dirty="0" smtClean="0"/>
              <a:t>精神消费的大时代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41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/>
          <a:lstStyle/>
          <a:p>
            <a:r>
              <a:rPr kumimoji="1" lang="zh-CN" altLang="en-US" dirty="0" smtClean="0"/>
              <a:t>当你准备想做某个项目时，你会考虑哪些因素？</a:t>
            </a:r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457200" y="1740469"/>
            <a:ext cx="6182942" cy="4525963"/>
          </a:xfrm>
        </p:spPr>
        <p:txBody>
          <a:bodyPr/>
          <a:lstStyle/>
          <a:p>
            <a:r>
              <a:rPr kumimoji="1" lang="zh-CN" altLang="en-US" dirty="0" smtClean="0"/>
              <a:t>市场规模？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用户定位？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竞争对手？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44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399349"/>
            <a:ext cx="7772400" cy="1470025"/>
          </a:xfrm>
        </p:spPr>
        <p:txBody>
          <a:bodyPr/>
          <a:lstStyle/>
          <a:p>
            <a:r>
              <a:rPr kumimoji="1" lang="zh-CN" altLang="en-US" sz="6000" dirty="0" smtClean="0"/>
              <a:t>传统商业逻辑的</a:t>
            </a:r>
            <a:r>
              <a:rPr kumimoji="1" lang="en-US" altLang="zh-CN" sz="6000" dirty="0" smtClean="0"/>
              <a:t>n</a:t>
            </a:r>
            <a:r>
              <a:rPr kumimoji="1" lang="zh-CN" altLang="en-US" sz="6000" dirty="0" smtClean="0"/>
              <a:t>宗罪</a:t>
            </a:r>
            <a:endParaRPr kumimoji="1"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944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07778" cy="6382802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zh-CN" sz="4000" dirty="0" smtClean="0"/>
              <a:t>                 </a:t>
            </a:r>
            <a:r>
              <a:rPr kumimoji="1" lang="zh-CN" altLang="en-US" sz="4000" dirty="0" smtClean="0"/>
              <a:t>传统商业傻逻辑一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> </a:t>
            </a:r>
            <a:r>
              <a:rPr kumimoji="1" lang="en-US" altLang="zh-CN" sz="4000" dirty="0" smtClean="0"/>
              <a:t>  </a:t>
            </a:r>
            <a:r>
              <a:rPr kumimoji="1" lang="zh-CN" altLang="en-US" sz="4000" dirty="0" smtClean="0"/>
              <a:t>考虑市场有多大</a:t>
            </a:r>
            <a:r>
              <a:rPr kumimoji="1" lang="zh-CN" altLang="zh-CN" sz="4000" dirty="0" smtClean="0"/>
              <a:t>？</a:t>
            </a:r>
            <a:r>
              <a:rPr kumimoji="1" lang="zh-CN" altLang="en-US" sz="4000" dirty="0" smtClean="0"/>
              <a:t>而不考虑我是谁？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zh-CN" altLang="en-US" sz="4000" dirty="0" smtClean="0"/>
              <a:t>下场：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zh-CN" altLang="en-US" sz="4000" dirty="0" smtClean="0"/>
              <a:t>市场再大也没关你屁事</a:t>
            </a:r>
            <a:endParaRPr kumimoji="1" lang="zh-CN" altLang="en-US" sz="4000" dirty="0"/>
          </a:p>
        </p:txBody>
      </p:sp>
      <p:pic>
        <p:nvPicPr>
          <p:cNvPr id="6" name="图片 5" descr="W0200611306064175823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790"/>
            <a:ext cx="3771900" cy="2882900"/>
          </a:xfrm>
          <a:prstGeom prst="rect">
            <a:avLst/>
          </a:prstGeom>
        </p:spPr>
      </p:pic>
      <p:pic>
        <p:nvPicPr>
          <p:cNvPr id="7" name="图片 6" descr="001bb9d8874409d7c7671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42" y="2120430"/>
            <a:ext cx="5080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zh-CN" sz="4000" dirty="0" smtClean="0"/>
              <a:t>               </a:t>
            </a:r>
            <a:r>
              <a:rPr kumimoji="1" lang="zh-CN" altLang="en-US" sz="4000" dirty="0" smtClean="0"/>
              <a:t>传统商业傻逻辑二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smtClean="0"/>
              <a:t>     </a:t>
            </a:r>
            <a:r>
              <a:rPr kumimoji="1" lang="zh-CN" altLang="en-US" sz="2800" dirty="0" smtClean="0"/>
              <a:t>只考虑自己要什么样的用户，不考虑我提供什么样的价值。</a:t>
            </a: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zh-CN" altLang="en-US" sz="3200" dirty="0" smtClean="0"/>
              <a:t>下场：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zh-CN" altLang="en-US" sz="3200" dirty="0" smtClean="0"/>
              <a:t>发现很多人都在追这群用户，你只是默默追求的吊丝之一。</a:t>
            </a:r>
            <a:endParaRPr kumimoji="1" lang="zh-CN" altLang="en-US" sz="3200" dirty="0"/>
          </a:p>
        </p:txBody>
      </p:sp>
      <p:sp>
        <p:nvSpPr>
          <p:cNvPr id="4" name="椭圆 3"/>
          <p:cNvSpPr/>
          <p:nvPr/>
        </p:nvSpPr>
        <p:spPr>
          <a:xfrm>
            <a:off x="197555" y="2333169"/>
            <a:ext cx="1679907" cy="158766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0000FF"/>
                </a:solidFill>
              </a:rPr>
              <a:t>高富帅！！</a:t>
            </a:r>
            <a:endParaRPr kumimoji="1"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42779" y="1601466"/>
            <a:ext cx="1642779" cy="1504826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FF2DBE"/>
                </a:solidFill>
              </a:rPr>
              <a:t>白富美！！</a:t>
            </a:r>
            <a:endParaRPr kumimoji="1" lang="zh-CN" altLang="en-US" sz="2000" b="1" dirty="0">
              <a:solidFill>
                <a:srgbClr val="FF2DB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11803" y="2954185"/>
            <a:ext cx="1573755" cy="1518632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FE654C"/>
                </a:solidFill>
              </a:rPr>
              <a:t>土豪！！</a:t>
            </a:r>
            <a:endParaRPr kumimoji="1" lang="zh-CN" altLang="en-US" sz="2000" b="1" dirty="0">
              <a:solidFill>
                <a:srgbClr val="FE654C"/>
              </a:solidFill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5232045" y="1808550"/>
            <a:ext cx="2167365" cy="129774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凭啥？</a:t>
            </a:r>
            <a:endParaRPr kumimoji="1" lang="zh-CN" altLang="en-US" dirty="0"/>
          </a:p>
        </p:txBody>
      </p:sp>
      <p:sp>
        <p:nvSpPr>
          <p:cNvPr id="10" name="爆炸形 1 9"/>
          <p:cNvSpPr/>
          <p:nvPr/>
        </p:nvSpPr>
        <p:spPr>
          <a:xfrm>
            <a:off x="4583216" y="3175317"/>
            <a:ext cx="2354277" cy="186377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凭啥？</a:t>
            </a:r>
            <a:endParaRPr kumimoji="1" lang="zh-CN" altLang="en-US" dirty="0"/>
          </a:p>
        </p:txBody>
      </p:sp>
      <p:sp>
        <p:nvSpPr>
          <p:cNvPr id="11" name="爆炸形 1 10"/>
          <p:cNvSpPr/>
          <p:nvPr/>
        </p:nvSpPr>
        <p:spPr>
          <a:xfrm>
            <a:off x="6465308" y="2617257"/>
            <a:ext cx="2644726" cy="173154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凭啥？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1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3887628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zh-CN" sz="3200" dirty="0" smtClean="0"/>
              <a:t>                    </a:t>
            </a:r>
            <a:r>
              <a:rPr kumimoji="1" lang="zh-CN" altLang="en-US" sz="3200" dirty="0" smtClean="0"/>
              <a:t>传统商业逻辑傻逻辑三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           </a:t>
            </a:r>
            <a:r>
              <a:rPr kumimoji="1" lang="zh-CN" altLang="en-US" sz="2700" dirty="0" smtClean="0"/>
              <a:t>用片面标签定位用户，不考虑对方的精神世界</a:t>
            </a:r>
            <a:r>
              <a:rPr kumimoji="1" lang="zh-CN" altLang="en-US" sz="3200" dirty="0" smtClean="0"/>
              <a:t>。</a:t>
            </a: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2200" dirty="0" smtClean="0"/>
              <a:t/>
            </a:r>
            <a:br>
              <a:rPr kumimoji="1" lang="en-US" altLang="zh-CN" sz="2200" dirty="0" smtClean="0"/>
            </a:br>
            <a:endParaRPr kumimoji="1" lang="zh-CN" altLang="en-US" sz="2200" dirty="0"/>
          </a:p>
        </p:txBody>
      </p:sp>
      <p:sp>
        <p:nvSpPr>
          <p:cNvPr id="4" name="圆角矩形 3"/>
          <p:cNvSpPr/>
          <p:nvPr/>
        </p:nvSpPr>
        <p:spPr>
          <a:xfrm>
            <a:off x="455562" y="1394379"/>
            <a:ext cx="1891266" cy="759316"/>
          </a:xfrm>
          <a:prstGeom prst="roundRect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3366FF"/>
                </a:solidFill>
              </a:rPr>
              <a:t>18</a:t>
            </a:r>
            <a:r>
              <a:rPr kumimoji="1" lang="zh-CN" altLang="en-US" sz="2800" b="1" dirty="0" smtClean="0">
                <a:solidFill>
                  <a:srgbClr val="3366FF"/>
                </a:solidFill>
              </a:rPr>
              <a:t>到</a:t>
            </a:r>
            <a:r>
              <a:rPr kumimoji="1" lang="en-US" altLang="zh-CN" sz="2800" b="1" dirty="0" smtClean="0">
                <a:solidFill>
                  <a:srgbClr val="3366FF"/>
                </a:solidFill>
              </a:rPr>
              <a:t>35</a:t>
            </a:r>
            <a:r>
              <a:rPr kumimoji="1" lang="zh-CN" altLang="en-US" sz="2800" b="1" dirty="0" smtClean="0">
                <a:solidFill>
                  <a:srgbClr val="3366FF"/>
                </a:solidFill>
              </a:rPr>
              <a:t>岁</a:t>
            </a:r>
            <a:endParaRPr kumimoji="1" lang="zh-CN" altLang="en-US" sz="2800" b="1" dirty="0">
              <a:solidFill>
                <a:srgbClr val="3366FF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01194" y="2430884"/>
            <a:ext cx="1891267" cy="731705"/>
          </a:xfrm>
          <a:prstGeom prst="roundRect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FF2DBE"/>
                </a:solidFill>
              </a:rPr>
              <a:t>一二线城市</a:t>
            </a:r>
            <a:endParaRPr kumimoji="1" lang="zh-CN" altLang="en-US" sz="2400" b="1" dirty="0">
              <a:solidFill>
                <a:srgbClr val="FF2DBE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112146" y="1699179"/>
            <a:ext cx="1891267" cy="731705"/>
          </a:xfrm>
          <a:prstGeom prst="roundRect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008000"/>
                </a:solidFill>
              </a:rPr>
              <a:t>月入两万</a:t>
            </a:r>
            <a:endParaRPr kumimoji="1" lang="zh-CN" alt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5562" y="3044165"/>
            <a:ext cx="1891267" cy="731705"/>
          </a:xfrm>
          <a:prstGeom prst="roundRect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BB40FF"/>
                </a:solidFill>
              </a:rPr>
              <a:t>男性为主</a:t>
            </a:r>
            <a:endParaRPr kumimoji="1" lang="zh-CN" altLang="en-US" sz="2400" b="1" dirty="0">
              <a:solidFill>
                <a:srgbClr val="BB40FF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589267" y="2430884"/>
            <a:ext cx="2001706" cy="6132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20120719130223_xLTx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04" y="1795822"/>
            <a:ext cx="1747298" cy="1738450"/>
          </a:xfrm>
          <a:prstGeom prst="rect">
            <a:avLst/>
          </a:prstGeom>
        </p:spPr>
      </p:pic>
      <p:sp>
        <p:nvSpPr>
          <p:cNvPr id="10" name="爆炸形 1 9"/>
          <p:cNvSpPr/>
          <p:nvPr/>
        </p:nvSpPr>
        <p:spPr>
          <a:xfrm>
            <a:off x="6819174" y="939865"/>
            <a:ext cx="2760973" cy="22227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AFD3C"/>
                </a:solidFill>
              </a:rPr>
              <a:t>性别都不靠谱的时代，想这些？？</a:t>
            </a:r>
            <a:endParaRPr kumimoji="1" lang="zh-CN" altLang="en-US" dirty="0">
              <a:solidFill>
                <a:srgbClr val="FAFD3C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606" y="4340916"/>
            <a:ext cx="77565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    </a:t>
            </a:r>
            <a:r>
              <a:rPr kumimoji="1" lang="zh-CN" altLang="en-US" dirty="0" smtClean="0"/>
              <a:t>在明星也买淘宝货</a:t>
            </a:r>
            <a:r>
              <a:rPr kumimoji="1" lang="zh-CN" altLang="en-US" dirty="0"/>
              <a:t>，大佬也吃路边摊，苦逼小白领节衣缩食买大牌的中国，来自国外的定位逻辑都是垃圾。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下场：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运气好的时候得到人，得不到心。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运气不好的时候二者都得不到。</a:t>
            </a:r>
          </a:p>
        </p:txBody>
      </p:sp>
    </p:spTree>
    <p:extLst>
      <p:ext uri="{BB962C8B-B14F-4D97-AF65-F5344CB8AC3E}">
        <p14:creationId xmlns:p14="http://schemas.microsoft.com/office/powerpoint/2010/main" val="40250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 fontScale="90000"/>
          </a:bodyPr>
          <a:lstStyle/>
          <a:p>
            <a:r>
              <a:rPr kumimoji="1" lang="en-US" altLang="zh-CN" sz="4000" dirty="0" smtClean="0"/>
              <a:t>                </a:t>
            </a:r>
            <a:r>
              <a:rPr kumimoji="1" lang="zh-CN" altLang="en-US" sz="4000" dirty="0" smtClean="0"/>
              <a:t>传统商业傻逻辑四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smtClean="0"/>
              <a:t>   </a:t>
            </a:r>
            <a:r>
              <a:rPr kumimoji="1" lang="zh-CN" altLang="en-US" sz="2800" dirty="0" smtClean="0"/>
              <a:t>认为占有更多资源，就是对手。（反之是以为自己有资源，就能赢）</a:t>
            </a: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zh-CN" altLang="en-US" sz="2800" dirty="0" smtClean="0"/>
              <a:t>下场：</a:t>
            </a: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zh-CN" altLang="en-US" sz="2800" dirty="0" smtClean="0"/>
              <a:t>疯狂占有更多资源，也没有赢得世界。</a:t>
            </a:r>
            <a:r>
              <a:rPr kumimoji="1" lang="en-US" altLang="zh-CN" sz="2800" dirty="0" smtClean="0"/>
              <a:t/>
            </a:r>
            <a:br>
              <a:rPr kumimoji="1" lang="en-US" altLang="zh-CN" sz="2800" dirty="0" smtClean="0"/>
            </a:br>
            <a:r>
              <a:rPr kumimoji="1" lang="en-US" altLang="zh-CN" sz="2200" dirty="0" smtClean="0"/>
              <a:t/>
            </a:r>
            <a:br>
              <a:rPr kumimoji="1" lang="en-US" altLang="zh-CN" sz="2200" dirty="0" smtClean="0"/>
            </a:b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       </a:t>
            </a:r>
            <a:r>
              <a:rPr kumimoji="1" lang="zh-CN" altLang="en-US" sz="2200" dirty="0" smtClean="0"/>
              <a:t>”真正的对手是那个更懂你用户</a:t>
            </a:r>
            <a:r>
              <a:rPr kumimoji="1" lang="zh-CN" altLang="en-US" sz="2200" dirty="0"/>
              <a:t>的品牌，而不是那个更大的</a:t>
            </a:r>
            <a:r>
              <a:rPr kumimoji="1" lang="zh-CN" altLang="en-US" sz="2200" dirty="0" smtClean="0"/>
              <a:t>公司。”</a:t>
            </a:r>
            <a:endParaRPr kumimoji="1" lang="zh-CN" altLang="en-US" sz="2200" dirty="0"/>
          </a:p>
        </p:txBody>
      </p:sp>
      <p:pic>
        <p:nvPicPr>
          <p:cNvPr id="4" name="图片 3" descr="u=2259575223,3002103035&amp;fm=21&amp;gp=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7" y="2040631"/>
            <a:ext cx="2156316" cy="2156316"/>
          </a:xfrm>
          <a:prstGeom prst="rect">
            <a:avLst/>
          </a:prstGeom>
        </p:spPr>
      </p:pic>
      <p:pic>
        <p:nvPicPr>
          <p:cNvPr id="5" name="图片 4" descr="e500324b6f1d6f967c5ea6b17a64821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86" y="2148863"/>
            <a:ext cx="3005984" cy="1923830"/>
          </a:xfrm>
          <a:prstGeom prst="rect">
            <a:avLst/>
          </a:prstGeom>
        </p:spPr>
      </p:pic>
      <p:pic>
        <p:nvPicPr>
          <p:cNvPr id="6" name="图片 5" descr="u=3752206993,212624963&amp;fm=21&amp;gp=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5" y="2040631"/>
            <a:ext cx="2096659" cy="22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    </a:t>
            </a:r>
            <a:br>
              <a:rPr kumimoji="1" lang="en-US" altLang="zh-CN" sz="4400" dirty="0" smtClean="0"/>
            </a:br>
            <a:r>
              <a:rPr kumimoji="1" lang="en-US" altLang="zh-CN" sz="4400" dirty="0"/>
              <a:t/>
            </a:r>
            <a:br>
              <a:rPr kumimoji="1" lang="en-US" altLang="zh-CN" sz="4400" dirty="0"/>
            </a:br>
            <a:r>
              <a:rPr kumimoji="1" lang="en-US" altLang="zh-CN" sz="4400" dirty="0" smtClean="0"/>
              <a:t>      </a:t>
            </a:r>
            <a:r>
              <a:rPr kumimoji="1" lang="zh-CN" altLang="en-US" sz="4400" dirty="0" smtClean="0"/>
              <a:t>用户是人，不是战利品。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9407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8496" y="1714604"/>
            <a:ext cx="8678334" cy="5074738"/>
          </a:xfrm>
        </p:spPr>
        <p:txBody>
          <a:bodyPr/>
          <a:lstStyle/>
          <a:p>
            <a:endParaRPr kumimoji="1" lang="en-US" altLang="zh-CN" sz="5400" dirty="0" smtClean="0"/>
          </a:p>
          <a:p>
            <a:r>
              <a:rPr kumimoji="1" lang="zh-CN" altLang="en-US" sz="5400" dirty="0" smtClean="0">
                <a:solidFill>
                  <a:srgbClr val="000000"/>
                </a:solidFill>
              </a:rPr>
              <a:t>错误逻辑带来的两种困境</a:t>
            </a:r>
            <a:endParaRPr kumimoji="1" lang="en-US" altLang="zh-CN" sz="5400" dirty="0" smtClean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865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pic>
        <p:nvPicPr>
          <p:cNvPr id="4" name="图片 3" descr="617499534761456928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80" y="1380573"/>
            <a:ext cx="2691291" cy="1794194"/>
          </a:xfrm>
          <a:prstGeom prst="rect">
            <a:avLst/>
          </a:prstGeom>
        </p:spPr>
      </p:pic>
      <p:pic>
        <p:nvPicPr>
          <p:cNvPr id="5" name="图片 4" descr="7756158596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4" y="1393826"/>
            <a:ext cx="2412109" cy="17809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1110" y="207086"/>
            <a:ext cx="8579557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dirty="0" smtClean="0">
                <a:solidFill>
                  <a:schemeClr val="tx1"/>
                </a:solidFill>
              </a:rPr>
              <a:t>自恋式的强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硬</a:t>
            </a:r>
            <a:r>
              <a:rPr kumimoji="1" lang="zh-CN" altLang="en-US" sz="3600" dirty="0" smtClean="0">
                <a:solidFill>
                  <a:schemeClr val="tx1"/>
                </a:solidFill>
              </a:rPr>
              <a:t>征服</a:t>
            </a:r>
            <a:endParaRPr kumimoji="1" lang="en-US" altLang="zh-CN" sz="3600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表现形式：</a:t>
            </a:r>
            <a:r>
              <a:rPr lang="zh-CN" altLang="en-US" dirty="0" smtClean="0"/>
              <a:t>无休止的砸钱、烧钱，大规模的无意义广告投放，强奸视听。</a:t>
            </a:r>
            <a:endParaRPr lang="zh-CN" altLang="en-US" b="1" dirty="0" smtClean="0"/>
          </a:p>
          <a:p>
            <a:r>
              <a:rPr lang="en-US" altLang="zh-CN" dirty="0" smtClean="0">
                <a:solidFill>
                  <a:schemeClr val="tx1"/>
                </a:solidFill>
              </a:rPr>
              <a:t>     </a:t>
            </a:r>
            <a:r>
              <a:rPr lang="zh-CN" altLang="en-US" dirty="0" smtClean="0">
                <a:solidFill>
                  <a:schemeClr val="tx1"/>
                </a:solidFill>
              </a:rPr>
              <a:t>煤老板泡妞式</a:t>
            </a:r>
            <a:r>
              <a:rPr lang="en-US" altLang="zh-CN" dirty="0" smtClean="0">
                <a:solidFill>
                  <a:schemeClr val="tx1"/>
                </a:solidFill>
              </a:rPr>
              <a:t>                            </a:t>
            </a:r>
            <a:r>
              <a:rPr lang="zh-CN" altLang="en-US" dirty="0" smtClean="0">
                <a:solidFill>
                  <a:schemeClr val="tx1"/>
                </a:solidFill>
              </a:rPr>
              <a:t>李天一式</a:t>
            </a:r>
          </a:p>
          <a:p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用户的几大反应：</a:t>
            </a:r>
            <a:endParaRPr lang="zh-CN" altLang="en-US" sz="2000" b="1" dirty="0" smtClean="0">
              <a:solidFill>
                <a:schemeClr val="tx1"/>
              </a:solidFill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没反应、讨人厌</a:t>
            </a:r>
            <a:endParaRPr lang="zh-CN" altLang="en-US" sz="2000" b="1" dirty="0" smtClean="0">
              <a:solidFill>
                <a:schemeClr val="tx1"/>
              </a:solidFill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停止砸钱就不爱你了</a:t>
            </a:r>
            <a:endParaRPr lang="zh-CN" altLang="en-US" sz="2000" b="1" dirty="0" smtClean="0">
              <a:solidFill>
                <a:schemeClr val="tx1"/>
              </a:solidFill>
            </a:endParaRPr>
          </a:p>
          <a:p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有哪些烧钱而死的知名公司（互动）？</a:t>
            </a:r>
            <a:endParaRPr lang="zh-CN" altLang="en-US" sz="2000" b="1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脑白金的投放和加多宝是一回事吗？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endParaRPr kumimoji="1" lang="en-US" altLang="zh-CN" dirty="0" smtClean="0">
              <a:solidFill>
                <a:schemeClr val="tx1"/>
              </a:solidFill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1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d74bda7acb783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" y="171209"/>
            <a:ext cx="7115175" cy="2962275"/>
          </a:xfrm>
          <a:prstGeom prst="rect">
            <a:avLst/>
          </a:prstGeom>
        </p:spPr>
      </p:pic>
      <p:pic>
        <p:nvPicPr>
          <p:cNvPr id="3" name="图片 2" descr="top_img_01_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" y="3774392"/>
            <a:ext cx="4974407" cy="2408903"/>
          </a:xfrm>
          <a:prstGeom prst="rect">
            <a:avLst/>
          </a:prstGeom>
        </p:spPr>
      </p:pic>
      <p:pic>
        <p:nvPicPr>
          <p:cNvPr id="4" name="图片 3" descr="cup_r12_c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40" y="1854571"/>
            <a:ext cx="5685680" cy="25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07087"/>
            <a:ext cx="9005953" cy="6650913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备胎</a:t>
            </a:r>
            <a:r>
              <a:rPr lang="zh-CN" altLang="en-US" sz="5400" dirty="0" smtClean="0">
                <a:solidFill>
                  <a:srgbClr val="000000"/>
                </a:solidFill>
              </a:rPr>
              <a:t>式的仆人生意</a:t>
            </a:r>
            <a:endParaRPr lang="zh-CN" altLang="en-US" sz="5400" dirty="0">
              <a:solidFill>
                <a:srgbClr val="000000"/>
              </a:solidFill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</a:rPr>
              <a:t>表现形式：</a:t>
            </a:r>
            <a:r>
              <a:rPr lang="zh-CN" altLang="en-US" sz="4000" dirty="0" smtClean="0">
                <a:solidFill>
                  <a:srgbClr val="FF0000"/>
                </a:solidFill>
              </a:rPr>
              <a:t>价格战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</a:rPr>
              <a:t>天天打一折、天天送礼、天天亏本，用户会习惯你的卑微。</a:t>
            </a:r>
          </a:p>
          <a:p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血淋淋的案例：（互动）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endParaRPr lang="zh-CN" altLang="en-US" dirty="0"/>
          </a:p>
          <a:p>
            <a:endParaRPr kumimoji="1" lang="zh-CN" altLang="en-US" dirty="0"/>
          </a:p>
        </p:txBody>
      </p:sp>
      <p:pic>
        <p:nvPicPr>
          <p:cNvPr id="4" name="图片 3" descr="143828uvtjeu5hv0flt0f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0" y="2624466"/>
            <a:ext cx="2733365" cy="2993034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520242" y="3741355"/>
            <a:ext cx="1601364" cy="828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 descr="huge4ffcd516b892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62" y="2828253"/>
            <a:ext cx="2473149" cy="2473149"/>
          </a:xfrm>
          <a:prstGeom prst="rect">
            <a:avLst/>
          </a:prstGeom>
        </p:spPr>
      </p:pic>
      <p:sp>
        <p:nvSpPr>
          <p:cNvPr id="7" name="爆炸形 1 6"/>
          <p:cNvSpPr/>
          <p:nvPr/>
        </p:nvSpPr>
        <p:spPr>
          <a:xfrm>
            <a:off x="7494511" y="2524527"/>
            <a:ext cx="914400" cy="121682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AFD3C"/>
                </a:solidFill>
              </a:rPr>
              <a:t>吊丝</a:t>
            </a:r>
            <a:endParaRPr kumimoji="1" lang="zh-CN" altLang="en-US" dirty="0">
              <a:solidFill>
                <a:srgbClr val="FAFD3C"/>
              </a:solidFill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8091553" y="3132941"/>
            <a:ext cx="914400" cy="121682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AFD3C"/>
                </a:solidFill>
              </a:rPr>
              <a:t>备胎</a:t>
            </a:r>
            <a:endParaRPr kumimoji="1" lang="zh-CN" altLang="en-US" dirty="0">
              <a:solidFill>
                <a:srgbClr val="FAFD3C"/>
              </a:solidFill>
            </a:endParaRPr>
          </a:p>
        </p:txBody>
      </p:sp>
      <p:sp>
        <p:nvSpPr>
          <p:cNvPr id="9" name="爆炸形 1 8"/>
          <p:cNvSpPr/>
          <p:nvPr/>
        </p:nvSpPr>
        <p:spPr>
          <a:xfrm>
            <a:off x="7634353" y="3782770"/>
            <a:ext cx="1062714" cy="151863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AFD3C"/>
                </a:solidFill>
              </a:rPr>
              <a:t>千斤顶</a:t>
            </a:r>
            <a:endParaRPr kumimoji="1" lang="zh-CN" altLang="en-US" dirty="0">
              <a:solidFill>
                <a:srgbClr val="FAF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39" y="793675"/>
            <a:ext cx="8724678" cy="6076327"/>
          </a:xfrm>
        </p:spPr>
        <p:txBody>
          <a:bodyPr anchor="t"/>
          <a:lstStyle/>
          <a:p>
            <a:r>
              <a:rPr kumimoji="1" lang="zh-CN" altLang="en-US" sz="2400" dirty="0" smtClean="0"/>
              <a:t>男尊</a:t>
            </a:r>
            <a:r>
              <a:rPr kumimoji="1" lang="zh-CN" altLang="zh-CN" sz="2400" dirty="0"/>
              <a:t>、</a:t>
            </a:r>
            <a:r>
              <a:rPr kumimoji="1" lang="zh-CN" altLang="en-US" sz="2400" dirty="0" smtClean="0"/>
              <a:t>女卑</a:t>
            </a:r>
            <a:r>
              <a:rPr kumimoji="1" lang="zh-CN" altLang="zh-CN" sz="2400" dirty="0" smtClean="0"/>
              <a:t>、</a:t>
            </a:r>
            <a:r>
              <a:rPr kumimoji="1" lang="zh-CN" altLang="en-US" sz="2400" dirty="0" smtClean="0"/>
              <a:t>第三性别受歧视。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lang="en-US" altLang="zh-CN" sz="2400" dirty="0" smtClean="0"/>
              <a:t>1</a:t>
            </a:r>
            <a:r>
              <a:rPr lang="zh-CN" altLang="en-US" sz="2400" dirty="0" smtClean="0"/>
              <a:t>两性关系大多为女性</a:t>
            </a:r>
            <a:r>
              <a:rPr lang="zh-CN" altLang="en-US" sz="2400" dirty="0"/>
              <a:t>提供繁殖力，男性提供生产力的组合</a:t>
            </a:r>
            <a:r>
              <a:rPr lang="zh-CN" altLang="en-US" sz="2400" dirty="0" smtClean="0"/>
              <a:t>方式。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2</a:t>
            </a:r>
            <a:r>
              <a:rPr lang="zh-CN" altLang="en-US" sz="2400" dirty="0" smtClean="0"/>
              <a:t>品牌形象大众化、两极化、单一化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800" dirty="0" smtClean="0">
                <a:solidFill>
                  <a:srgbClr val="FF0000"/>
                </a:solidFill>
              </a:rPr>
              <a:t>男女互相征服</a:t>
            </a:r>
            <a:r>
              <a:rPr lang="zh-CN" altLang="en-US" sz="2400" dirty="0" smtClean="0"/>
              <a:t>的方式多为：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条件的匹配、资源的征服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800" dirty="0" smtClean="0">
                <a:solidFill>
                  <a:srgbClr val="FF0000"/>
                </a:solidFill>
              </a:rPr>
              <a:t>品牌推广</a:t>
            </a:r>
            <a:r>
              <a:rPr lang="zh-CN" altLang="en-US" sz="2400" dirty="0" smtClean="0"/>
              <a:t>的方式多为：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砸钱、用喇叭喊。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   </a:t>
            </a:r>
            <a:br>
              <a:rPr lang="en-US" altLang="zh-CN" sz="2400" dirty="0" smtClean="0"/>
            </a:br>
            <a:r>
              <a:rPr lang="en-US" altLang="zh-CN" sz="2400" dirty="0" smtClean="0"/>
              <a:t> 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 </a:t>
            </a:r>
            <a:r>
              <a:rPr lang="zh-CN" altLang="en-US" sz="2400" dirty="0" smtClean="0"/>
              <a:t>“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％的</a:t>
            </a:r>
            <a:r>
              <a:rPr lang="en-US" altLang="zh-CN" sz="2400" dirty="0" smtClean="0"/>
              <a:t>80</a:t>
            </a:r>
            <a:r>
              <a:rPr lang="zh-CN" altLang="en-US" sz="2400" dirty="0" smtClean="0"/>
              <a:t>前不明白啥是真爱。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99</a:t>
            </a:r>
            <a:r>
              <a:rPr lang="zh-CN" altLang="en-US" sz="2400" dirty="0" smtClean="0"/>
              <a:t>％的公司不理解啥是品牌。”</a:t>
            </a:r>
            <a:endParaRPr kumimoji="1"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05072" y="-273125"/>
            <a:ext cx="7373698" cy="1066800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/>
              <a:t>工业社会</a:t>
            </a:r>
            <a:r>
              <a:rPr kumimoji="1" lang="zh-CN" altLang="en-US" sz="2800" dirty="0" smtClean="0"/>
              <a:t>的男女关系与消费关系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596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4858" y="153573"/>
            <a:ext cx="5791200" cy="592792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/>
              <a:t>从择偶观变革看消费观变革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855956"/>
            <a:ext cx="3033235" cy="4956259"/>
          </a:xfrm>
        </p:spPr>
        <p:txBody>
          <a:bodyPr>
            <a:normAutofit/>
          </a:bodyPr>
          <a:lstStyle/>
          <a:p>
            <a:r>
              <a:rPr kumimoji="1" lang="en-US" altLang="zh-CN" sz="2400" b="0" dirty="0" smtClean="0"/>
              <a:t>70</a:t>
            </a:r>
            <a:r>
              <a:rPr kumimoji="1" lang="zh-CN" altLang="en-US" sz="2400" b="0" dirty="0" smtClean="0"/>
              <a:t>后女生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性格好吗？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人靠谱吗？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家里关系怎么样？</a:t>
            </a:r>
            <a:endParaRPr kumimoji="1" lang="en-US" altLang="zh-CN" sz="2400" b="0" dirty="0" smtClean="0"/>
          </a:p>
          <a:p>
            <a:endParaRPr kumimoji="1" lang="en-US" altLang="zh-CN" sz="2400" b="0" dirty="0"/>
          </a:p>
          <a:p>
            <a:endParaRPr kumimoji="1" lang="en-US" altLang="zh-CN" sz="2400" b="0" dirty="0" smtClean="0"/>
          </a:p>
          <a:p>
            <a:endParaRPr kumimoji="1" lang="en-US" altLang="zh-CN" sz="2400" b="0" dirty="0"/>
          </a:p>
          <a:p>
            <a:endParaRPr kumimoji="1" lang="zh-CN" altLang="en-US" sz="2400" b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3786" y="922553"/>
            <a:ext cx="2355869" cy="3909455"/>
          </a:xfrm>
        </p:spPr>
        <p:txBody>
          <a:bodyPr>
            <a:normAutofit/>
          </a:bodyPr>
          <a:lstStyle/>
          <a:p>
            <a:r>
              <a:rPr kumimoji="1" lang="en-US" altLang="zh-CN" sz="2400" b="0" dirty="0" smtClean="0"/>
              <a:t>80</a:t>
            </a:r>
            <a:r>
              <a:rPr kumimoji="1" lang="zh-CN" altLang="en-US" sz="2400" b="0" dirty="0" smtClean="0"/>
              <a:t>后女生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开啥车？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住啥房？</a:t>
            </a:r>
            <a:endParaRPr kumimoji="1" lang="en-US" altLang="zh-CN" sz="2400" b="0" dirty="0" smtClean="0"/>
          </a:p>
          <a:p>
            <a:r>
              <a:rPr kumimoji="1" lang="zh-CN" altLang="en-US" sz="2400" b="0" dirty="0" smtClean="0"/>
              <a:t>高学历？</a:t>
            </a:r>
            <a:endParaRPr kumimoji="1" lang="en-US" altLang="zh-CN" sz="2400" b="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706587" y="855956"/>
            <a:ext cx="3395998" cy="871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              90</a:t>
            </a:r>
            <a:r>
              <a:rPr kumimoji="1" lang="zh-CN" altLang="en-US" sz="2400" dirty="0" smtClean="0"/>
              <a:t>后</a:t>
            </a:r>
            <a:endParaRPr kumimoji="1" lang="en-US" altLang="zh-CN" sz="2400" dirty="0" smtClean="0"/>
          </a:p>
          <a:p>
            <a:r>
              <a:rPr kumimoji="1" lang="zh-CN" altLang="en-US" sz="2000" dirty="0" smtClean="0"/>
              <a:t>你喜欢韩寒还是郭敬明？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张楚还是小野丽莎？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世界观？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你看昆汀还是希区柯克？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政治立场左还是右？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玩</a:t>
            </a:r>
            <a:r>
              <a:rPr kumimoji="1" lang="en-US" altLang="zh-CN" sz="2000" dirty="0" err="1" smtClean="0"/>
              <a:t>zaker</a:t>
            </a:r>
            <a:r>
              <a:rPr kumimoji="1" lang="zh-CN" altLang="en-US" sz="2000" dirty="0" smtClean="0"/>
              <a:t>还是玩豆瓣？</a:t>
            </a:r>
            <a:endParaRPr kumimoji="1" lang="en-US" altLang="zh-CN" sz="2000" dirty="0"/>
          </a:p>
          <a:p>
            <a:r>
              <a:rPr kumimoji="1" lang="zh-CN" altLang="en-US" sz="2000" dirty="0" smtClean="0"/>
              <a:t>你的笑点跟我一样吗？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你会在皮凉鞋里穿白袜子吗？还是要在大冬天把裤脚卷起来露出凛冽的脚踝？</a:t>
            </a:r>
            <a:endParaRPr kumimoji="1" lang="en-US" altLang="zh-CN" sz="20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8049" y="5620589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0" dirty="0" smtClean="0"/>
              <a:t>关注商品的本质功能，</a:t>
            </a:r>
            <a:endParaRPr kumimoji="1" lang="en-US" altLang="zh-CN" b="0" dirty="0" smtClean="0"/>
          </a:p>
          <a:p>
            <a:r>
              <a:rPr kumimoji="1" lang="zh-CN" altLang="en-US" b="0" dirty="0" smtClean="0"/>
              <a:t>制造业的黄金时代。</a:t>
            </a:r>
          </a:p>
          <a:p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03786" y="5551559"/>
            <a:ext cx="207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0" dirty="0" smtClean="0"/>
              <a:t>消费时代与名牌（非品牌）意识的兴起</a:t>
            </a:r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06587" y="5537753"/>
            <a:ext cx="314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dirty="0" smtClean="0"/>
          </a:p>
          <a:p>
            <a:r>
              <a:rPr kumimoji="1" lang="zh-CN" altLang="en-US" dirty="0" smtClean="0"/>
              <a:t>体验时代和品牌意识的崛起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10" name="图片 9" descr="waterlo2003-img554x600-1268942621881838____0773aa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481"/>
            <a:ext cx="2301198" cy="2492272"/>
          </a:xfrm>
          <a:prstGeom prst="rect">
            <a:avLst/>
          </a:prstGeom>
        </p:spPr>
      </p:pic>
      <p:pic>
        <p:nvPicPr>
          <p:cNvPr id="11" name="图片 10" descr="JuZHT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55" y="2950541"/>
            <a:ext cx="2514600" cy="2670048"/>
          </a:xfrm>
          <a:prstGeom prst="rect">
            <a:avLst/>
          </a:prstGeom>
        </p:spPr>
      </p:pic>
      <p:pic>
        <p:nvPicPr>
          <p:cNvPr id="14" name="图片 13" descr="20110211095528-210116527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71" y="4521692"/>
            <a:ext cx="1081957" cy="10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3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433994"/>
            <a:ext cx="7772401" cy="5410200"/>
          </a:xfrm>
        </p:spPr>
        <p:txBody>
          <a:bodyPr anchor="t"/>
          <a:lstStyle/>
          <a:p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>      90</a:t>
            </a:r>
            <a:r>
              <a:rPr kumimoji="1" lang="zh-CN" altLang="en-US" sz="3200" dirty="0" smtClean="0"/>
              <a:t>后为首的现代社会消费者是用钱和资源搞不定的一代，他们向往价值观层面的契合和精神引领。</a:t>
            </a:r>
            <a:endParaRPr kumimoji="1"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38790"/>
            <a:ext cx="7772400" cy="3907023"/>
          </a:xfrm>
        </p:spPr>
        <p:txBody>
          <a:bodyPr anchor="t"/>
          <a:lstStyle/>
          <a:p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不曾在温饱线挣扎，不再关注商品的本质功能</a:t>
            </a:r>
            <a:r>
              <a:rPr lang="zh-CN" altLang="en-US" dirty="0" smtClean="0">
                <a:solidFill>
                  <a:srgbClr val="000000"/>
                </a:solidFill>
              </a:rPr>
              <a:t>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独生子女更需要强烈的族群认同</a:t>
            </a:r>
            <a:r>
              <a:rPr lang="zh-CN" altLang="en-US" dirty="0" smtClean="0">
                <a:solidFill>
                  <a:srgbClr val="000000"/>
                </a:solidFill>
              </a:rPr>
              <a:t>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关注点</a:t>
            </a:r>
            <a:r>
              <a:rPr lang="zh-CN" altLang="en-US" dirty="0">
                <a:solidFill>
                  <a:srgbClr val="000000"/>
                </a:solidFill>
              </a:rPr>
              <a:t>不再是“产品是干嘛的？有什么效果？”，而是“消费过程能给我一种什么样的感觉？能证明我是个什么逼？</a:t>
            </a:r>
            <a:r>
              <a:rPr lang="zh-CN" altLang="en-US" dirty="0" smtClean="0">
                <a:solidFill>
                  <a:srgbClr val="000000"/>
                </a:solidFill>
              </a:rPr>
              <a:t>”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肉身终将玩</a:t>
            </a:r>
            <a:r>
              <a:rPr lang="zh-CN" altLang="en-US" dirty="0">
                <a:solidFill>
                  <a:srgbClr val="000000"/>
                </a:solidFill>
              </a:rPr>
              <a:t>不出新的花样，当产品不再是产品，将会迎来一场持久的精神征战。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9706" y="230205"/>
            <a:ext cx="683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90</a:t>
            </a:r>
            <a:r>
              <a:rPr kumimoji="1" lang="zh-CN" altLang="en-US" sz="2800" b="1" dirty="0" smtClean="0"/>
              <a:t>后的消费期待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978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61947"/>
            <a:ext cx="7620000" cy="6627481"/>
          </a:xfrm>
        </p:spPr>
        <p:txBody>
          <a:bodyPr>
            <a:noAutofit/>
          </a:bodyPr>
          <a:lstStyle/>
          <a:p>
            <a:r>
              <a:rPr kumimoji="1" lang="en-US" altLang="zh-CN" sz="2800" dirty="0" smtClean="0"/>
              <a:t>      </a:t>
            </a:r>
            <a:r>
              <a:rPr kumimoji="1" lang="zh-CN" altLang="en-US" sz="2800" dirty="0" smtClean="0"/>
              <a:t>完</a:t>
            </a:r>
            <a:r>
              <a:rPr kumimoji="1" lang="zh-CN" altLang="en-US" sz="2800" dirty="0"/>
              <a:t>美的生意就像一场完美的恋爱，品牌和用户之间：</a:t>
            </a: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r>
              <a:rPr kumimoji="1" lang="zh-CN" altLang="en-US" sz="2800" dirty="0" smtClean="0"/>
              <a:t>品牌对用户：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endParaRPr kumimoji="1" lang="en-US" altLang="zh-CN" sz="28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</p:txBody>
      </p:sp>
      <p:sp>
        <p:nvSpPr>
          <p:cNvPr id="4" name="心形 3"/>
          <p:cNvSpPr/>
          <p:nvPr/>
        </p:nvSpPr>
        <p:spPr>
          <a:xfrm>
            <a:off x="676439" y="1905192"/>
            <a:ext cx="1932681" cy="1629077"/>
          </a:xfrm>
          <a:prstGeom prst="heart">
            <a:avLst/>
          </a:prstGeom>
          <a:solidFill>
            <a:srgbClr val="FF2D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互相欣赏</a:t>
            </a:r>
            <a:endParaRPr kumimoji="1" lang="zh-CN" altLang="en-US" dirty="0"/>
          </a:p>
        </p:txBody>
      </p:sp>
      <p:sp>
        <p:nvSpPr>
          <p:cNvPr id="6" name="心形 5"/>
          <p:cNvSpPr/>
          <p:nvPr/>
        </p:nvSpPr>
        <p:spPr>
          <a:xfrm>
            <a:off x="3271753" y="1615270"/>
            <a:ext cx="1932681" cy="1629077"/>
          </a:xfrm>
          <a:prstGeom prst="heart">
            <a:avLst/>
          </a:prstGeom>
          <a:solidFill>
            <a:srgbClr val="FF2D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三观统一</a:t>
            </a:r>
            <a:endParaRPr kumimoji="1" lang="zh-CN" altLang="en-US" dirty="0"/>
          </a:p>
        </p:txBody>
      </p:sp>
      <p:sp>
        <p:nvSpPr>
          <p:cNvPr id="7" name="心形 6"/>
          <p:cNvSpPr/>
          <p:nvPr/>
        </p:nvSpPr>
        <p:spPr>
          <a:xfrm>
            <a:off x="5895772" y="1905192"/>
            <a:ext cx="1932681" cy="1629077"/>
          </a:xfrm>
          <a:prstGeom prst="heart">
            <a:avLst/>
          </a:prstGeom>
          <a:solidFill>
            <a:srgbClr val="FF2D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灵魂契合</a:t>
            </a:r>
            <a:endParaRPr kumimoji="1" lang="zh-CN" altLang="en-US" dirty="0"/>
          </a:p>
        </p:txBody>
      </p:sp>
      <p:sp>
        <p:nvSpPr>
          <p:cNvPr id="8" name="笑脸 7"/>
          <p:cNvSpPr/>
          <p:nvPr/>
        </p:nvSpPr>
        <p:spPr>
          <a:xfrm>
            <a:off x="1628973" y="4997677"/>
            <a:ext cx="1642780" cy="1491020"/>
          </a:xfrm>
          <a:prstGeom prst="smileyFace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</a:rPr>
              <a:t>            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精神引领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笑脸 8"/>
          <p:cNvSpPr/>
          <p:nvPr/>
        </p:nvSpPr>
        <p:spPr>
          <a:xfrm>
            <a:off x="5204434" y="4997677"/>
            <a:ext cx="1642780" cy="1491020"/>
          </a:xfrm>
          <a:prstGeom prst="smileyFace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 smtClean="0">
                <a:solidFill>
                  <a:schemeClr val="tx1"/>
                </a:solidFill>
              </a:rPr>
              <a:t>给他力量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正偏差 9"/>
          <p:cNvSpPr/>
          <p:nvPr/>
        </p:nvSpPr>
        <p:spPr>
          <a:xfrm>
            <a:off x="2609120" y="2664507"/>
            <a:ext cx="662633" cy="5798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正偏差 10"/>
          <p:cNvSpPr/>
          <p:nvPr/>
        </p:nvSpPr>
        <p:spPr>
          <a:xfrm>
            <a:off x="5204434" y="2816907"/>
            <a:ext cx="662633" cy="5798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正偏差 11"/>
          <p:cNvSpPr/>
          <p:nvPr/>
        </p:nvSpPr>
        <p:spPr>
          <a:xfrm>
            <a:off x="4045371" y="5536637"/>
            <a:ext cx="662633" cy="5798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211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用钱搞</a:t>
            </a:r>
            <a:r>
              <a:rPr lang="zh-CN" altLang="en-US" sz="2800" dirty="0" smtClean="0"/>
              <a:t>定的用户都是</a:t>
            </a:r>
            <a:endParaRPr lang="zh-CN" altLang="en-US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用伺候搞</a:t>
            </a:r>
            <a:r>
              <a:rPr lang="zh-CN" altLang="en-US" sz="2800" dirty="0"/>
              <a:t>定的用户都</a:t>
            </a:r>
            <a:r>
              <a:rPr lang="zh-CN" altLang="en-US" sz="2800" dirty="0" smtClean="0"/>
              <a:t>是</a:t>
            </a:r>
            <a:endParaRPr lang="zh-CN" altLang="en-US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用品牌魅力搞定的用户才是</a:t>
            </a:r>
            <a:endParaRPr kumimoji="1" lang="zh-CN" altLang="en-US" sz="2800" dirty="0"/>
          </a:p>
        </p:txBody>
      </p:sp>
      <p:sp>
        <p:nvSpPr>
          <p:cNvPr id="4" name="心形 3"/>
          <p:cNvSpPr/>
          <p:nvPr/>
        </p:nvSpPr>
        <p:spPr>
          <a:xfrm>
            <a:off x="4942141" y="3893218"/>
            <a:ext cx="1518538" cy="1228711"/>
          </a:xfrm>
          <a:prstGeom prst="heart">
            <a:avLst/>
          </a:prstGeom>
          <a:solidFill>
            <a:srgbClr val="FF2D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/>
              <a:t>真爱</a:t>
            </a:r>
            <a:endParaRPr kumimoji="1" lang="zh-CN" altLang="en-US" sz="2400" dirty="0"/>
          </a:p>
        </p:txBody>
      </p:sp>
      <p:sp>
        <p:nvSpPr>
          <p:cNvPr id="5" name="禁止符 4"/>
          <p:cNvSpPr/>
          <p:nvPr/>
        </p:nvSpPr>
        <p:spPr>
          <a:xfrm>
            <a:off x="3892973" y="1339155"/>
            <a:ext cx="1352877" cy="1339157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rgbClr val="FF0000"/>
                </a:solidFill>
              </a:rPr>
              <a:t>婊子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上凸弯带形 5"/>
          <p:cNvSpPr/>
          <p:nvPr/>
        </p:nvSpPr>
        <p:spPr>
          <a:xfrm>
            <a:off x="4334728" y="2678312"/>
            <a:ext cx="1822243" cy="980207"/>
          </a:xfrm>
          <a:prstGeom prst="ellipseRibbon2">
            <a:avLst/>
          </a:prstGeom>
          <a:solidFill>
            <a:srgbClr val="FAFD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chemeClr val="tx1"/>
                </a:solidFill>
              </a:rPr>
              <a:t>大爷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0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999" y="303682"/>
            <a:ext cx="8931751" cy="3120141"/>
          </a:xfrm>
        </p:spPr>
        <p:txBody>
          <a:bodyPr>
            <a:normAutofit/>
          </a:bodyPr>
          <a:lstStyle/>
          <a:p>
            <a:r>
              <a:rPr kumimoji="1" lang="en-US" altLang="zh-CN" sz="7200" dirty="0" smtClean="0"/>
              <a:t> </a:t>
            </a:r>
            <a:r>
              <a:rPr kumimoji="1" lang="zh-CN" altLang="en-US" sz="7200" dirty="0" smtClean="0"/>
              <a:t>尼玛</a:t>
            </a:r>
            <a:r>
              <a:rPr kumimoji="1" lang="zh-CN" altLang="en-US" sz="4800" dirty="0" smtClean="0">
                <a:solidFill>
                  <a:srgbClr val="FF0000"/>
                </a:solidFill>
              </a:rPr>
              <a:t>精神</a:t>
            </a:r>
            <a:r>
              <a:rPr kumimoji="1" lang="zh-CN" altLang="en-US" sz="4800" dirty="0" smtClean="0"/>
              <a:t>到底是个啥啊？？？！！</a:t>
            </a:r>
            <a:endParaRPr kumimoji="1" lang="zh-CN" altLang="en-US" sz="4800" dirty="0"/>
          </a:p>
        </p:txBody>
      </p:sp>
      <p:pic>
        <p:nvPicPr>
          <p:cNvPr id="4" name="图片 3" descr="134027422459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45" y="2236529"/>
            <a:ext cx="5737662" cy="4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05953" cy="6858000"/>
          </a:xfrm>
        </p:spPr>
        <p:txBody>
          <a:bodyPr>
            <a:normAutofit/>
          </a:bodyPr>
          <a:lstStyle/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褚橙</a:t>
            </a:r>
            <a:r>
              <a:rPr kumimoji="1" lang="en-US" altLang="zh-CN" dirty="0" smtClean="0">
                <a:solidFill>
                  <a:srgbClr val="000000"/>
                </a:solidFill>
              </a:rPr>
              <a:t>——</a:t>
            </a:r>
            <a:r>
              <a:rPr kumimoji="1" lang="zh-CN" altLang="en-US" dirty="0" smtClean="0">
                <a:solidFill>
                  <a:srgbClr val="000000"/>
                </a:solidFill>
              </a:rPr>
              <a:t>吃的不是橙，是永不放弃。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陈欧</a:t>
            </a:r>
            <a:r>
              <a:rPr kumimoji="1" lang="zh-CN" altLang="zh-CN" dirty="0">
                <a:solidFill>
                  <a:srgbClr val="000000"/>
                </a:solidFill>
              </a:rPr>
              <a:t>—</a:t>
            </a:r>
            <a:r>
              <a:rPr kumimoji="1" lang="zh-CN" altLang="zh-CN" dirty="0" smtClean="0">
                <a:solidFill>
                  <a:srgbClr val="000000"/>
                </a:solidFill>
              </a:rPr>
              <a:t>—</a:t>
            </a:r>
            <a:r>
              <a:rPr kumimoji="1" lang="zh-CN" altLang="en-US" dirty="0" smtClean="0">
                <a:solidFill>
                  <a:srgbClr val="000000"/>
                </a:solidFill>
              </a:rPr>
              <a:t>卖的不是抹脸油，是做自己。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黄太吉</a:t>
            </a:r>
            <a:r>
              <a:rPr kumimoji="1" lang="en-US" altLang="zh-CN" dirty="0" smtClean="0">
                <a:solidFill>
                  <a:srgbClr val="000000"/>
                </a:solidFill>
              </a:rPr>
              <a:t>——</a:t>
            </a:r>
            <a:r>
              <a:rPr kumimoji="1" lang="zh-CN" altLang="en-US" dirty="0" smtClean="0">
                <a:solidFill>
                  <a:srgbClr val="000000"/>
                </a:solidFill>
              </a:rPr>
              <a:t>吃的不是煎饼，是中国梦。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r>
              <a:rPr kumimoji="1" lang="en-US" altLang="zh-CN" dirty="0" err="1" smtClean="0">
                <a:solidFill>
                  <a:srgbClr val="000000"/>
                </a:solidFill>
              </a:rPr>
              <a:t>Roseonly</a:t>
            </a:r>
            <a:r>
              <a:rPr kumimoji="1" lang="en-US" altLang="zh-CN" dirty="0" smtClean="0">
                <a:solidFill>
                  <a:srgbClr val="000000"/>
                </a:solidFill>
              </a:rPr>
              <a:t>——</a:t>
            </a:r>
            <a:r>
              <a:rPr kumimoji="1" lang="zh-CN" altLang="en-US" dirty="0" smtClean="0">
                <a:solidFill>
                  <a:srgbClr val="000000"/>
                </a:solidFill>
              </a:rPr>
              <a:t>卖的不是花，是承诺。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</p:txBody>
      </p:sp>
      <p:pic>
        <p:nvPicPr>
          <p:cNvPr id="4" name="图片 3" descr="1-130F616345T3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3" y="207087"/>
            <a:ext cx="2305413" cy="1383248"/>
          </a:xfrm>
          <a:prstGeom prst="rect">
            <a:avLst/>
          </a:prstGeom>
        </p:spPr>
      </p:pic>
      <p:pic>
        <p:nvPicPr>
          <p:cNvPr id="5" name="图片 4" descr="647a87ec195cbf0134a26a748d4bffc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5" y="1783796"/>
            <a:ext cx="3227327" cy="1623365"/>
          </a:xfrm>
          <a:prstGeom prst="rect">
            <a:avLst/>
          </a:prstGeom>
        </p:spPr>
      </p:pic>
      <p:pic>
        <p:nvPicPr>
          <p:cNvPr id="6" name="图片 5" descr="09513210C-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3" y="3686131"/>
            <a:ext cx="2470259" cy="1477215"/>
          </a:xfrm>
          <a:prstGeom prst="rect">
            <a:avLst/>
          </a:prstGeom>
        </p:spPr>
      </p:pic>
      <p:pic>
        <p:nvPicPr>
          <p:cNvPr id="7" name="图片 6" descr="2013062609490627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43" y="5301402"/>
            <a:ext cx="2779638" cy="15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801" y="2609419"/>
            <a:ext cx="7975389" cy="4897452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马佳佳</a:t>
            </a:r>
            <a:r>
              <a:rPr kumimoji="1" lang="en-US" altLang="zh-CN" sz="3200" dirty="0">
                <a:solidFill>
                  <a:srgbClr val="000000"/>
                </a:solidFill>
              </a:rPr>
              <a:t>——</a:t>
            </a:r>
            <a:r>
              <a:rPr kumimoji="1" lang="zh-CN" altLang="en-US" sz="3200" dirty="0">
                <a:solidFill>
                  <a:srgbClr val="000000"/>
                </a:solidFill>
              </a:rPr>
              <a:t>搞的不是大保健，是新时代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女性的解放、自由和独立。</a:t>
            </a:r>
            <a:endParaRPr kumimoji="1" lang="en-US" altLang="zh-CN" sz="3200" dirty="0">
              <a:solidFill>
                <a:srgbClr val="000000"/>
              </a:solidFill>
            </a:endParaRPr>
          </a:p>
          <a:p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21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619" y="334031"/>
            <a:ext cx="3786232" cy="5074738"/>
          </a:xfrm>
        </p:spPr>
        <p:txBody>
          <a:bodyPr/>
          <a:lstStyle/>
          <a:p>
            <a:r>
              <a:rPr kumimoji="1" lang="en-US" altLang="zh-CN" dirty="0" smtClean="0"/>
              <a:t>Chanel </a:t>
            </a:r>
          </a:p>
          <a:p>
            <a:r>
              <a:rPr kumimoji="1" lang="zh-CN" altLang="en-US" dirty="0" smtClean="0"/>
              <a:t>在有她之前女人是这样的</a:t>
            </a:r>
            <a:endParaRPr kumimoji="1" lang="zh-CN" altLang="en-US" dirty="0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5357768" y="339416"/>
            <a:ext cx="3786232" cy="507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Chanel</a:t>
            </a:r>
          </a:p>
          <a:p>
            <a:r>
              <a:rPr kumimoji="1" lang="zh-CN" altLang="en-US" dirty="0" smtClean="0"/>
              <a:t>在有她之后女人是这样的</a:t>
            </a:r>
            <a:endParaRPr kumimoji="1" lang="zh-CN" altLang="en-US" dirty="0"/>
          </a:p>
        </p:txBody>
      </p:sp>
      <p:pic>
        <p:nvPicPr>
          <p:cNvPr id="8" name="图片 7" descr="afe89666gw1dxsn184mnq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59">
            <a:off x="4932065" y="1090651"/>
            <a:ext cx="1937314" cy="3172946"/>
          </a:xfrm>
          <a:prstGeom prst="rect">
            <a:avLst/>
          </a:prstGeom>
        </p:spPr>
      </p:pic>
      <p:pic>
        <p:nvPicPr>
          <p:cNvPr id="9" name="图片 8" descr="ad5eef71c648c7bb679db77f7075d5f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180">
            <a:off x="339095" y="1725041"/>
            <a:ext cx="1855878" cy="2523995"/>
          </a:xfrm>
          <a:prstGeom prst="rect">
            <a:avLst/>
          </a:prstGeom>
        </p:spPr>
      </p:pic>
      <p:pic>
        <p:nvPicPr>
          <p:cNvPr id="10" name="图片 9" descr="16160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7366"/>
            <a:ext cx="3526490" cy="2073576"/>
          </a:xfrm>
          <a:prstGeom prst="rect">
            <a:avLst/>
          </a:prstGeom>
        </p:spPr>
      </p:pic>
      <p:pic>
        <p:nvPicPr>
          <p:cNvPr id="11" name="图片 10" descr="0908021804317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544">
            <a:off x="2471146" y="1902205"/>
            <a:ext cx="1877388" cy="2885330"/>
          </a:xfrm>
          <a:prstGeom prst="rect">
            <a:avLst/>
          </a:prstGeom>
        </p:spPr>
      </p:pic>
      <p:pic>
        <p:nvPicPr>
          <p:cNvPr id="12" name="图片 11" descr="903256_55019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025">
            <a:off x="6667065" y="1435194"/>
            <a:ext cx="2227761" cy="2845963"/>
          </a:xfrm>
          <a:prstGeom prst="rect">
            <a:avLst/>
          </a:prstGeom>
        </p:spPr>
      </p:pic>
      <p:pic>
        <p:nvPicPr>
          <p:cNvPr id="13" name="图片 12" descr="u=3953395296,68544447&amp;fm=23&amp;gp=0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46">
            <a:off x="7133805" y="3746755"/>
            <a:ext cx="1743104" cy="2427107"/>
          </a:xfrm>
          <a:prstGeom prst="rect">
            <a:avLst/>
          </a:prstGeom>
        </p:spPr>
      </p:pic>
      <p:pic>
        <p:nvPicPr>
          <p:cNvPr id="14" name="图片 13" descr="u=94598681,2618940240&amp;fm=23&amp;gp=0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90">
            <a:off x="5059190" y="4045332"/>
            <a:ext cx="1883156" cy="26774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57561" y="149365"/>
            <a:ext cx="298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传奇人物</a:t>
            </a:r>
            <a:r>
              <a:rPr kumimoji="1" lang="zh-CN" altLang="zh-CN" b="1" dirty="0"/>
              <a:t>—</a:t>
            </a:r>
            <a:r>
              <a:rPr kumimoji="1" lang="zh-CN" altLang="zh-CN" b="1" dirty="0" smtClean="0"/>
              <a:t>—</a:t>
            </a:r>
            <a:r>
              <a:rPr kumimoji="1" lang="en-US" altLang="zh-CN" b="1" dirty="0"/>
              <a:t>C</a:t>
            </a:r>
            <a:r>
              <a:rPr kumimoji="1" lang="en-US" altLang="zh-CN" b="1" dirty="0" smtClean="0"/>
              <a:t>oco </a:t>
            </a:r>
            <a:r>
              <a:rPr kumimoji="1" lang="en-US" altLang="zh-CN" b="1" dirty="0"/>
              <a:t>C</a:t>
            </a:r>
            <a:r>
              <a:rPr kumimoji="1" lang="en-US" altLang="zh-CN" b="1" dirty="0" smtClean="0"/>
              <a:t>hanel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891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97949" cy="15998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</a:rPr>
              <a:t>）功</a:t>
            </a:r>
            <a:r>
              <a:rPr lang="zh-CN" altLang="en-US" dirty="0">
                <a:solidFill>
                  <a:srgbClr val="000000"/>
                </a:solidFill>
              </a:rPr>
              <a:t>能用法的</a:t>
            </a:r>
            <a:r>
              <a:rPr lang="zh-CN" altLang="en-US" dirty="0" smtClean="0">
                <a:solidFill>
                  <a:srgbClr val="000000"/>
                </a:solidFill>
              </a:rPr>
              <a:t>考究，打造</a:t>
            </a:r>
            <a:r>
              <a:rPr lang="en-US" altLang="zh-CN" dirty="0" smtClean="0">
                <a:solidFill>
                  <a:srgbClr val="000000"/>
                </a:solidFill>
              </a:rPr>
              <a:t>lifestyle</a:t>
            </a:r>
            <a:br>
              <a:rPr lang="en-US" altLang="zh-CN" dirty="0" smtClean="0">
                <a:solidFill>
                  <a:srgbClr val="000000"/>
                </a:solidFill>
              </a:rPr>
            </a:br>
            <a:r>
              <a:rPr lang="en-US" altLang="zh-CN" dirty="0" smtClean="0">
                <a:solidFill>
                  <a:srgbClr val="000000"/>
                </a:solidFill>
              </a:rPr>
              <a:t>                                   </a:t>
            </a:r>
            <a:r>
              <a:rPr lang="en-US" altLang="zh-CN" b="1" dirty="0" smtClean="0"/>
              <a:t>—</a:t>
            </a:r>
            <a:r>
              <a:rPr lang="en-US" altLang="zh-CN" b="1" dirty="0"/>
              <a:t>—</a:t>
            </a:r>
            <a:r>
              <a:rPr lang="zh-CN" altLang="en-US" dirty="0"/>
              <a:t>纯天然、更细致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身体护理，</a:t>
            </a:r>
            <a:r>
              <a:rPr kumimoji="1" lang="zh-CN" altLang="en-US" dirty="0"/>
              <a:t>一个私处护理</a:t>
            </a:r>
            <a:r>
              <a:rPr kumimoji="1" lang="en-US" altLang="zh-CN" dirty="0"/>
              <a:t>7</a:t>
            </a:r>
            <a:r>
              <a:rPr kumimoji="1" lang="zh-CN" altLang="en-US" dirty="0"/>
              <a:t>到</a:t>
            </a:r>
            <a:r>
              <a:rPr kumimoji="1" lang="en-US" altLang="zh-CN" dirty="0"/>
              <a:t>8</a:t>
            </a:r>
            <a:r>
              <a:rPr kumimoji="1" lang="zh-CN" altLang="en-US" dirty="0"/>
              <a:t>个步骤</a:t>
            </a:r>
            <a:r>
              <a:rPr kumimoji="1" lang="en-US" altLang="zh-CN" dirty="0"/>
              <a:t>….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日本原装阴毛柔顺剂</a:t>
            </a:r>
            <a:r>
              <a:rPr kumimoji="1" lang="en-US" altLang="zh-CN" dirty="0"/>
              <a:t>……</a:t>
            </a:r>
            <a:r>
              <a:rPr kumimoji="1" lang="zh-CN" altLang="en-US" dirty="0"/>
              <a:t>等</a:t>
            </a:r>
            <a:r>
              <a:rPr kumimoji="1" lang="en-US" altLang="zh-CN" dirty="0"/>
              <a:t>…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性感美妆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纯天然橘子洗液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853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3939381"/>
            <a:ext cx="8184648" cy="4373563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zh-CN" altLang="en-US" dirty="0" smtClean="0"/>
              <a:t>“她目睹了整个</a:t>
            </a:r>
            <a:r>
              <a:rPr lang="en-US" altLang="zh-CN" dirty="0" smtClean="0"/>
              <a:t>19</a:t>
            </a:r>
            <a:r>
              <a:rPr lang="zh-CN" altLang="en-US" dirty="0" smtClean="0"/>
              <a:t>世纪的奢华与腐烂的消亡，她推动了这个时代朝着自己的形象前进；</a:t>
            </a:r>
            <a:r>
              <a:rPr lang="zh-CN" altLang="en-US" dirty="0"/>
              <a:t>她用简洁的紧身裙、骑马装、毛衣和裤子</a:t>
            </a:r>
            <a:r>
              <a:rPr lang="zh-CN" altLang="en-US" dirty="0" smtClean="0"/>
              <a:t>，唤醒其他女性，带领她们走出旧时代，穿着象征力量和自由的黑色。”</a:t>
            </a:r>
            <a:endParaRPr kumimoji="1" lang="zh-CN" altLang="en-US" dirty="0"/>
          </a:p>
        </p:txBody>
      </p:sp>
      <p:pic>
        <p:nvPicPr>
          <p:cNvPr id="7" name="图片 6" descr="d31b0ef41bd5ad6e1113580580cb39dbb7fd3c7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9" y="306697"/>
            <a:ext cx="6786352" cy="43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619" y="207087"/>
            <a:ext cx="8678334" cy="5740105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有马佳佳以前，中国女人是这样的</a:t>
            </a:r>
            <a:r>
              <a:rPr kumimoji="1" lang="en-US" altLang="zh-CN" dirty="0" smtClean="0">
                <a:solidFill>
                  <a:srgbClr val="000000"/>
                </a:solidFill>
              </a:rPr>
              <a:t>……</a:t>
            </a:r>
          </a:p>
          <a:p>
            <a:endParaRPr kumimoji="1" lang="zh-CN" altLang="en-US" dirty="0"/>
          </a:p>
        </p:txBody>
      </p:sp>
      <p:pic>
        <p:nvPicPr>
          <p:cNvPr id="6" name="图片 5" descr="d31b0ef41bd5ad6eaf790c9883cb39dbb7fd5266d0161c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941690"/>
            <a:ext cx="2433355" cy="3656521"/>
          </a:xfrm>
          <a:prstGeom prst="rect">
            <a:avLst/>
          </a:prstGeom>
        </p:spPr>
      </p:pic>
      <p:pic>
        <p:nvPicPr>
          <p:cNvPr id="7" name="图片 6" descr="1248937378_84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268">
            <a:off x="5312458" y="1215066"/>
            <a:ext cx="4337144" cy="325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522" y="4707758"/>
            <a:ext cx="280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愚昧的无知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342484" y="4721563"/>
            <a:ext cx="280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低俗的性感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17521" y="5762526"/>
            <a:ext cx="727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   </a:t>
            </a:r>
            <a:r>
              <a:rPr kumimoji="1" lang="zh-CN" altLang="en-US" dirty="0" smtClean="0"/>
              <a:t>“取悦男权社会的两种悲剧</a:t>
            </a:r>
            <a:r>
              <a:rPr kumimoji="1" lang="zh-CN" altLang="zh-CN" dirty="0" smtClean="0"/>
              <a:t>，</a:t>
            </a:r>
            <a:r>
              <a:rPr kumimoji="1" lang="zh-CN" altLang="en-US" dirty="0" smtClean="0"/>
              <a:t>不仅带来了女人的痛苦，男性看似是在获利，其实同样因此受害终生。”</a:t>
            </a:r>
            <a:endParaRPr kumimoji="1" lang="zh-CN" altLang="en-US" dirty="0"/>
          </a:p>
        </p:txBody>
      </p:sp>
      <p:pic>
        <p:nvPicPr>
          <p:cNvPr id="11" name="图片 10" descr="20132231026202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37" y="1462362"/>
            <a:ext cx="3478719" cy="27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快照 2013-12-04 下午11.18.5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107">
            <a:off x="470822" y="973371"/>
            <a:ext cx="3205012" cy="44287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0822" y="5668967"/>
            <a:ext cx="7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       </a:t>
            </a:r>
            <a:r>
              <a:rPr kumimoji="1" lang="zh-CN" altLang="en-US" dirty="0" smtClean="0"/>
              <a:t>“新时代的女性在经济独立的基础上，分分钟集智慧、知性和风情于一体，性和性感不再是为了取悦男人，而是取悦自己。男性终得以从道貌岸然而内心猥琐的人格分裂中解放出来，两性关系转化为平等的相互眷恋。”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28292" y="41417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有马佳佳以后，中国女人是这样的</a:t>
            </a:r>
            <a:r>
              <a:rPr kumimoji="1" lang="en-US" altLang="zh-CN" dirty="0" smtClean="0"/>
              <a:t>……</a:t>
            </a:r>
            <a:endParaRPr kumimoji="1" lang="zh-CN" altLang="en-US" dirty="0"/>
          </a:p>
        </p:txBody>
      </p:sp>
      <p:pic>
        <p:nvPicPr>
          <p:cNvPr id="9" name="图片 8" descr="屏幕快照 2013-12-04 下午11.18.1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459">
            <a:off x="4937109" y="2692119"/>
            <a:ext cx="4019041" cy="2633444"/>
          </a:xfrm>
          <a:prstGeom prst="rect">
            <a:avLst/>
          </a:prstGeom>
        </p:spPr>
      </p:pic>
      <p:pic>
        <p:nvPicPr>
          <p:cNvPr id="10" name="图片 9" descr="屏幕快照 2013-12-04 下午11.18.5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91" y="1004139"/>
            <a:ext cx="4072436" cy="3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4585" y="2481582"/>
            <a:ext cx="8351304" cy="4376418"/>
          </a:xfrm>
        </p:spPr>
        <p:txBody>
          <a:bodyPr>
            <a:normAutofit/>
          </a:bodyPr>
          <a:lstStyle/>
          <a:p>
            <a:r>
              <a:rPr kumimoji="1" lang="zh-CN" altLang="en-US" sz="3200" b="1" dirty="0">
                <a:solidFill>
                  <a:srgbClr val="000000"/>
                </a:solidFill>
              </a:rPr>
              <a:t>“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勤奋比不过天分，天分比不过大时代。”</a:t>
            </a:r>
            <a:endParaRPr kumimoji="1" lang="en-US" altLang="zh-CN" sz="3200" b="1" dirty="0" smtClean="0">
              <a:solidFill>
                <a:srgbClr val="000000"/>
              </a:solidFill>
            </a:endParaRPr>
          </a:p>
          <a:p>
            <a:r>
              <a:rPr kumimoji="1" lang="en-US" altLang="zh-CN" sz="3600" b="1" dirty="0" smtClean="0">
                <a:solidFill>
                  <a:srgbClr val="000000"/>
                </a:solidFill>
              </a:rPr>
              <a:t>                                  </a:t>
            </a:r>
            <a:r>
              <a:rPr kumimoji="1" lang="zh-CN" altLang="zh-CN" sz="3600" b="1" dirty="0" smtClean="0">
                <a:solidFill>
                  <a:srgbClr val="000000"/>
                </a:solidFill>
              </a:rPr>
              <a:t>——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雕爷</a:t>
            </a:r>
            <a:endParaRPr kumimoji="1" lang="zh-CN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555" y="207087"/>
            <a:ext cx="8678334" cy="6382802"/>
          </a:xfrm>
        </p:spPr>
        <p:txBody>
          <a:bodyPr anchor="t">
            <a:normAutofit/>
          </a:bodyPr>
          <a:lstStyle/>
          <a:p>
            <a:pPr algn="l"/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7423" y="209780"/>
            <a:ext cx="7541156" cy="5074738"/>
          </a:xfrm>
        </p:spPr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sz="2400" b="1" dirty="0"/>
          </a:p>
          <a:p>
            <a:r>
              <a:rPr kumimoji="1" lang="zh-CN" altLang="en-US" sz="2400" b="1" dirty="0" smtClean="0">
                <a:solidFill>
                  <a:srgbClr val="000000"/>
                </a:solidFill>
              </a:rPr>
              <a:t>你的产品仍然是产品么？</a:t>
            </a:r>
            <a:endParaRPr kumimoji="1" lang="en-US" altLang="zh-CN" sz="2400" b="1" dirty="0" smtClean="0">
              <a:solidFill>
                <a:srgbClr val="000000"/>
              </a:solidFill>
            </a:endParaRPr>
          </a:p>
          <a:p>
            <a:r>
              <a:rPr kumimoji="1" lang="zh-CN" altLang="en-US" sz="2400" b="1" dirty="0" smtClean="0">
                <a:solidFill>
                  <a:srgbClr val="000000"/>
                </a:solidFill>
              </a:rPr>
              <a:t>你明白这个大时代了么？</a:t>
            </a:r>
            <a:endParaRPr kumimoji="1" lang="en-US" altLang="zh-CN" sz="2400" b="1" dirty="0" smtClean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18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57205" cy="13716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（</a:t>
            </a:r>
            <a:r>
              <a:rPr lang="en-US" altLang="zh-CN" b="1" dirty="0" smtClean="0">
                <a:solidFill>
                  <a:srgbClr val="000000"/>
                </a:solidFill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</a:rPr>
              <a:t>）进口小众品</a:t>
            </a:r>
            <a:r>
              <a:rPr lang="zh-CN" altLang="en-US" b="1" dirty="0">
                <a:solidFill>
                  <a:srgbClr val="000000"/>
                </a:solidFill>
              </a:rPr>
              <a:t>牌</a:t>
            </a:r>
            <a:r>
              <a:rPr lang="en-US" altLang="zh-CN" b="1" dirty="0"/>
              <a:t>——</a:t>
            </a:r>
            <a:r>
              <a:rPr lang="zh-CN" altLang="en-US" dirty="0"/>
              <a:t>拒绝超市货</a:t>
            </a:r>
            <a:endParaRPr kumimoji="1" lang="zh-CN" altLang="en-US" dirty="0"/>
          </a:p>
        </p:txBody>
      </p:sp>
      <p:pic>
        <p:nvPicPr>
          <p:cNvPr id="4" name="内容占位符 3" descr="215886587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8308"/>
          <a:stretch>
            <a:fillRect/>
          </a:stretch>
        </p:blipFill>
        <p:spPr>
          <a:xfrm>
            <a:off x="670672" y="1734959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378552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CN" altLang="en-US" sz="2400" dirty="0"/>
              <a:t>别人叫增</a:t>
            </a:r>
            <a:r>
              <a:rPr lang="zh-CN" altLang="en-US" sz="2400" dirty="0" smtClean="0"/>
              <a:t>大、增粗、自慰，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我们叫</a:t>
            </a:r>
            <a:r>
              <a:rPr lang="zh-CN" altLang="en-US" sz="2400" dirty="0"/>
              <a:t>男子居家三件套，秋冬必备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还分</a:t>
            </a:r>
            <a:r>
              <a:rPr lang="zh-CN" altLang="en-US" sz="2400" dirty="0"/>
              <a:t>当季、下季、流行和过时。</a:t>
            </a:r>
            <a:r>
              <a:rPr lang="zh-CN" altLang="en-US" sz="2400" b="1" dirty="0"/>
              <a:t/>
            </a:r>
            <a:br>
              <a:rPr lang="zh-CN" altLang="en-US" sz="2400" b="1" dirty="0"/>
            </a:br>
            <a:endParaRPr kumimoji="1"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</a:rPr>
              <a:t>）拒绝医疗型字眼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塑造时</a:t>
            </a:r>
            <a:r>
              <a:rPr lang="zh-CN" altLang="en-US" dirty="0"/>
              <a:t>尚感。</a:t>
            </a:r>
            <a:endParaRPr lang="zh-CN" altLang="en-US" b="1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87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248821" cy="6426682"/>
          </a:xfrm>
        </p:spPr>
        <p:txBody>
          <a:bodyPr anchor="t"/>
          <a:lstStyle/>
          <a:p>
            <a:r>
              <a:rPr kumimoji="1" lang="en-US" altLang="zh-CN" sz="4400" dirty="0" smtClean="0"/>
              <a:t>     </a:t>
            </a:r>
            <a:r>
              <a:rPr kumimoji="1" lang="zh-CN" altLang="en-US" sz="4000" dirty="0" smtClean="0"/>
              <a:t>二、重新定义</a:t>
            </a:r>
            <a:r>
              <a:rPr kumimoji="1" lang="zh-CN" altLang="en-US" sz="4800" dirty="0" smtClean="0">
                <a:solidFill>
                  <a:srgbClr val="FF0000"/>
                </a:solidFill>
              </a:rPr>
              <a:t>产品功能</a:t>
            </a:r>
            <a:r>
              <a:rPr kumimoji="1" lang="en-US" altLang="zh-CN" sz="4400" dirty="0"/>
              <a:t/>
            </a:r>
            <a:br>
              <a:rPr kumimoji="1" lang="en-US" altLang="zh-CN" sz="4400" dirty="0"/>
            </a:br>
            <a:r>
              <a:rPr kumimoji="1" lang="en-US" altLang="zh-CN" sz="4400" dirty="0" smtClean="0"/>
              <a:t>     </a:t>
            </a:r>
            <a:r>
              <a:rPr kumimoji="1" lang="en-US" altLang="zh-CN" sz="4400" dirty="0"/>
              <a:t> </a:t>
            </a:r>
            <a:r>
              <a:rPr kumimoji="1" lang="en-US" altLang="zh-CN" sz="4400" dirty="0" smtClean="0"/>
              <a:t>       </a:t>
            </a:r>
            <a:r>
              <a:rPr kumimoji="1" lang="zh-CN" altLang="zh-CN" sz="3200" dirty="0" smtClean="0"/>
              <a:t>——</a:t>
            </a:r>
            <a:r>
              <a:rPr kumimoji="1" lang="zh-CN" altLang="en-US" sz="3200" dirty="0" smtClean="0"/>
              <a:t>解决性欲只是一小部分</a:t>
            </a:r>
            <a:r>
              <a:rPr kumimoji="1" lang="en-US" altLang="zh-CN" sz="4400" dirty="0" smtClean="0"/>
              <a:t/>
            </a:r>
            <a:br>
              <a:rPr kumimoji="1" lang="en-US" altLang="zh-CN" sz="4400" dirty="0" smtClean="0"/>
            </a:br>
            <a:r>
              <a:rPr kumimoji="1" lang="en-US" altLang="zh-CN" sz="4400" dirty="0" smtClean="0"/>
              <a:t/>
            </a:r>
            <a:br>
              <a:rPr kumimoji="1" lang="en-US" altLang="zh-CN" sz="4400" dirty="0" smtClean="0"/>
            </a:br>
            <a:r>
              <a:rPr kumimoji="1" lang="zh-CN" altLang="zh-CN" sz="3200" dirty="0" smtClean="0"/>
              <a:t>a</a:t>
            </a:r>
            <a:r>
              <a:rPr kumimoji="1" lang="en-US" altLang="zh-CN" sz="3200" dirty="0" smtClean="0"/>
              <a:t>v</a:t>
            </a:r>
            <a:r>
              <a:rPr kumimoji="1" lang="zh-CN" altLang="en-US" sz="3200" dirty="0" smtClean="0"/>
              <a:t>棒</a:t>
            </a:r>
            <a:r>
              <a:rPr kumimoji="1" lang="en-US" altLang="zh-CN" sz="3200" dirty="0" smtClean="0"/>
              <a:t>——</a:t>
            </a:r>
            <a:r>
              <a:rPr kumimoji="1" lang="zh-CN" altLang="en-US" sz="3200" dirty="0" smtClean="0"/>
              <a:t>按摩颈椎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zh-CN" altLang="en-US" sz="3200" dirty="0" smtClean="0"/>
              <a:t>探照灯按摩棒</a:t>
            </a:r>
            <a:r>
              <a:rPr kumimoji="1" lang="en-US" altLang="zh-CN" sz="3200" dirty="0" smtClean="0"/>
              <a:t>——</a:t>
            </a:r>
            <a:r>
              <a:rPr kumimoji="1" lang="zh-CN" altLang="en-US" sz="3200" dirty="0" smtClean="0"/>
              <a:t>手电筒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zh-CN" altLang="zh-CN" sz="3200" dirty="0" smtClean="0"/>
              <a:t>u</a:t>
            </a:r>
            <a:r>
              <a:rPr kumimoji="1" lang="en-US" altLang="zh-CN" sz="3200" dirty="0" smtClean="0"/>
              <a:t>s size</a:t>
            </a:r>
            <a:r>
              <a:rPr kumimoji="1" lang="zh-CN" altLang="en-US" sz="3200" dirty="0" smtClean="0"/>
              <a:t>飞机杯</a:t>
            </a:r>
            <a:r>
              <a:rPr kumimoji="1" lang="en-US" altLang="zh-CN" sz="3200" dirty="0" smtClean="0"/>
              <a:t>——</a:t>
            </a:r>
            <a:r>
              <a:rPr kumimoji="1" lang="zh-CN" altLang="en-US" sz="3200" dirty="0" smtClean="0"/>
              <a:t>买来放到办工作装</a:t>
            </a:r>
            <a:r>
              <a:rPr kumimoji="1" lang="en-US" altLang="zh-CN" sz="3200" dirty="0" smtClean="0"/>
              <a:t>big size</a:t>
            </a:r>
            <a:br>
              <a:rPr kumimoji="1" lang="en-US" altLang="zh-CN" sz="3200" dirty="0" smtClean="0"/>
            </a:br>
            <a:r>
              <a:rPr kumimoji="1" lang="zh-CN" altLang="en-US" sz="3200" dirty="0" smtClean="0"/>
              <a:t>粉色安全套</a:t>
            </a:r>
            <a:r>
              <a:rPr kumimoji="1" lang="en-US" altLang="zh-CN" sz="3200" dirty="0" smtClean="0"/>
              <a:t>——</a:t>
            </a:r>
            <a:r>
              <a:rPr kumimoji="1" lang="zh-CN" altLang="en-US" sz="3200" dirty="0" smtClean="0"/>
              <a:t>放钱包招桃花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……</a:t>
            </a:r>
            <a:br>
              <a:rPr kumimoji="1" lang="en-US" altLang="zh-CN" sz="3200" dirty="0" smtClean="0"/>
            </a:br>
            <a:r>
              <a:rPr kumimoji="1" lang="zh-CN" altLang="en-US" sz="3200" dirty="0" smtClean="0"/>
              <a:t>香蕉切片器化身为防出轨</a:t>
            </a:r>
            <a:r>
              <a:rPr kumimoji="1" lang="en-US" altLang="zh-CN" sz="3200" dirty="0" err="1" smtClean="0"/>
              <a:t>jj</a:t>
            </a:r>
            <a:r>
              <a:rPr kumimoji="1" lang="zh-CN" altLang="en-US" sz="3200" dirty="0" smtClean="0"/>
              <a:t>切片器</a:t>
            </a:r>
            <a:r>
              <a:rPr kumimoji="1" lang="en-US" altLang="zh-CN" sz="3200" dirty="0" smtClean="0"/>
              <a:t>…..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850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0314" y="182703"/>
            <a:ext cx="6825869" cy="1790934"/>
          </a:xfrm>
        </p:spPr>
        <p:txBody>
          <a:bodyPr/>
          <a:lstStyle/>
          <a:p>
            <a:pPr algn="ctr"/>
            <a:r>
              <a:rPr kumimoji="1" lang="zh-CN" altLang="en-US" sz="4000" dirty="0" smtClean="0"/>
              <a:t>三、重新定义</a:t>
            </a:r>
            <a:r>
              <a:rPr kumimoji="1" lang="zh-CN" altLang="en-US" sz="4800" dirty="0" smtClean="0">
                <a:solidFill>
                  <a:srgbClr val="FF0000"/>
                </a:solidFill>
              </a:rPr>
              <a:t>使用场景</a:t>
            </a:r>
            <a:r>
              <a:rPr kumimoji="1" lang="en-US" altLang="zh-CN" sz="4800" dirty="0" smtClean="0"/>
              <a:t/>
            </a:r>
            <a:br>
              <a:rPr kumimoji="1" lang="en-US" altLang="zh-CN" sz="4800" dirty="0" smtClean="0"/>
            </a:br>
            <a:r>
              <a:rPr kumimoji="1" lang="en-US" altLang="zh-CN" sz="4400" dirty="0" smtClean="0"/>
              <a:t>——</a:t>
            </a:r>
            <a:r>
              <a:rPr kumimoji="1" lang="zh-CN" altLang="en-US" sz="3600" dirty="0"/>
              <a:t>从私密消费变为新潮礼品</a:t>
            </a:r>
            <a:r>
              <a:rPr kumimoji="1" lang="en-US" altLang="zh-CN" sz="3600" dirty="0"/>
              <a:t/>
            </a:r>
            <a:br>
              <a:rPr kumimoji="1" lang="en-US" altLang="zh-CN" sz="3600" dirty="0"/>
            </a:b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1621747"/>
            <a:ext cx="7881608" cy="5236253"/>
          </a:xfrm>
        </p:spPr>
        <p:txBody>
          <a:bodyPr>
            <a:normAutofit/>
          </a:bodyPr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按摩颈椎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用来孝敬父母。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Big size</a:t>
            </a:r>
            <a:r>
              <a:rPr kumimoji="1" lang="zh-CN" altLang="en-US" dirty="0" smtClean="0"/>
              <a:t>的安全套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用来装逼泡妞</a:t>
            </a:r>
            <a:endParaRPr kumimoji="1" lang="en-US" altLang="zh-CN" dirty="0" smtClean="0"/>
          </a:p>
          <a:p>
            <a:r>
              <a:rPr kumimoji="1" lang="zh-CN" altLang="zh-CN" dirty="0" smtClean="0"/>
              <a:t>u</a:t>
            </a:r>
            <a:r>
              <a:rPr kumimoji="1" lang="en-US" altLang="zh-CN" dirty="0" smtClean="0"/>
              <a:t>s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飞机杯</a:t>
            </a:r>
            <a:r>
              <a:rPr kumimoji="1" lang="en-US" altLang="zh-CN" dirty="0"/>
              <a:t>—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用来装逼泡妞</a:t>
            </a:r>
            <a:endParaRPr kumimoji="1" lang="en-US" altLang="zh-CN" dirty="0" smtClean="0"/>
          </a:p>
          <a:p>
            <a:r>
              <a:rPr kumimoji="1" lang="en-US" altLang="zh-CN" dirty="0" smtClean="0"/>
              <a:t>Small size</a:t>
            </a:r>
            <a:r>
              <a:rPr kumimoji="1" lang="zh-CN" altLang="en-US" dirty="0" smtClean="0"/>
              <a:t>的安全套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用来送前男友</a:t>
            </a:r>
            <a:endParaRPr kumimoji="1" lang="en-US" altLang="zh-CN" dirty="0" smtClean="0"/>
          </a:p>
          <a:p>
            <a:r>
              <a:rPr kumimoji="1" lang="zh-CN" altLang="en-US" dirty="0" smtClean="0"/>
              <a:t>跳蛋、按摩棒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防皱护肤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zh-CN" altLang="en-US" sz="2400" dirty="0" smtClean="0">
                <a:solidFill>
                  <a:schemeClr val="tx1"/>
                </a:solidFill>
              </a:rPr>
              <a:t>扩充产品外延，一年内重复购买率增加数倍。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063" y="1295401"/>
            <a:ext cx="8334132" cy="5296840"/>
          </a:xfrm>
        </p:spPr>
        <p:txBody>
          <a:bodyPr anchor="t"/>
          <a:lstStyle/>
          <a:p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3200" dirty="0" smtClean="0"/>
              <a:t>1</a:t>
            </a:r>
            <a:r>
              <a:rPr kumimoji="1" lang="zh-CN" altLang="en-US" sz="3200" dirty="0" smtClean="0"/>
              <a:t>、觉得自己很屌￼，而不是有病。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2</a:t>
            </a:r>
            <a:r>
              <a:rPr kumimoji="1" lang="zh-CN" altLang="en-US" sz="3200" dirty="0" smtClean="0"/>
              <a:t>、主动合影、主动发微博。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3</a:t>
            </a:r>
            <a:r>
              <a:rPr kumimoji="1" lang="zh-CN" altLang="en-US" sz="3200" dirty="0" smtClean="0"/>
              <a:t>、极少人要求保密包装，甚至主动要求微博被</a:t>
            </a:r>
            <a:r>
              <a:rPr kumimoji="1" lang="en-US" altLang="zh-CN" sz="3200" dirty="0" smtClean="0"/>
              <a:t>@</a:t>
            </a:r>
            <a:r>
              <a:rPr kumimoji="1" lang="zh-CN" altLang="en-US" sz="3200" dirty="0" smtClean="0"/>
              <a:t>。</a:t>
            </a: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200" dirty="0" smtClean="0"/>
              <a:t>4</a:t>
            </a:r>
            <a:r>
              <a:rPr kumimoji="1" lang="zh-CN" altLang="en-US" sz="3200" dirty="0" smtClean="0"/>
              <a:t>、变身潮牌不再隐私、有望积累愿意宣传的名人顾客、制造明星效应，形成和其他从业者的</a:t>
            </a:r>
            <a:r>
              <a:rPr kumimoji="1" lang="zh-CN" altLang="en-US" sz="4000" dirty="0" smtClean="0">
                <a:solidFill>
                  <a:srgbClr val="FF0000"/>
                </a:solidFill>
              </a:rPr>
              <a:t>致命</a:t>
            </a:r>
            <a:r>
              <a:rPr kumimoji="1" lang="zh-CN" altLang="en-US" sz="3200" dirty="0" smtClean="0"/>
              <a:t>差距。</a:t>
            </a:r>
            <a:r>
              <a:rPr kumimoji="1" lang="en-US" altLang="zh-CN" sz="3200" dirty="0"/>
              <a:t/>
            </a:r>
            <a:br>
              <a:rPr kumimoji="1" lang="en-US" altLang="zh-CN" sz="3200" dirty="0"/>
            </a:b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endParaRPr kumimoji="1"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3200" dirty="0" smtClean="0">
                <a:solidFill>
                  <a:srgbClr val="000000"/>
                </a:solidFill>
              </a:rPr>
              <a:t>最后，彻底颠覆了用户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购买习惯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3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基本.thmx</Template>
  <TotalTime>6728</TotalTime>
  <Words>1069</Words>
  <Application>Microsoft Macintosh PowerPoint</Application>
  <PresentationFormat>全屏显示(4:3)</PresentationFormat>
  <Paragraphs>304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基本</vt:lpstr>
      <vt:lpstr>PowerPoint 演示文稿</vt:lpstr>
      <vt:lpstr>一、用时尚潮牌逻辑重新定义成人用品业</vt:lpstr>
      <vt:lpstr>PowerPoint 演示文稿</vt:lpstr>
      <vt:lpstr>（2）功能用法的考究，打造lifestyle                                    ——纯天然、更细致 </vt:lpstr>
      <vt:lpstr>（3）进口小众品牌——拒绝超市货</vt:lpstr>
      <vt:lpstr>别人叫增大、增粗、自慰，  我们叫男子居家三件套，秋冬必备。  还分当季、下季、流行和过时。 </vt:lpstr>
      <vt:lpstr>     二、重新定义产品功能              ——解决性欲只是一小部分  av棒——按摩颈椎 探照灯按摩棒——手电筒 us size飞机杯——买来放到办工作装big size 粉色安全套——放钱包招桃花 …… 香蕉切片器化身为防出轨jj切片器…..</vt:lpstr>
      <vt:lpstr>三、重新定义使用场景 ——从私密消费变为新潮礼品 </vt:lpstr>
      <vt:lpstr> 1、觉得自己很屌￼，而不是有病。 2、主动合影、主动发微博。 3、极少人要求保密包装，甚至主动要求微博被@。 4、变身潮牌不再隐私、有望积累愿意宣传的名人顾客、制造明星效应，形成和其他从业者的致命差距。  </vt:lpstr>
      <vt:lpstr> 五、用点奇招来传播造势  </vt:lpstr>
      <vt:lpstr>用媒体势能转化负能量，变废为宝。</vt:lpstr>
      <vt:lpstr>PowerPoint 演示文稿</vt:lpstr>
      <vt:lpstr>PowerPoint 演示文稿</vt:lpstr>
      <vt:lpstr>PowerPoint 演示文稿</vt:lpstr>
      <vt:lpstr>PowerPoint 演示文稿</vt:lpstr>
      <vt:lpstr>女神：人格魅力之——精神命中、思想与实力</vt:lpstr>
      <vt:lpstr>女吊丝：人格魅力之——自嘲与娱乐精神</vt:lpstr>
      <vt:lpstr>PowerPoint 演示文稿</vt:lpstr>
      <vt:lpstr>“公式控”马老师亲研：人格魅力终极公式</vt:lpstr>
      <vt:lpstr> </vt:lpstr>
      <vt:lpstr>当你准备想做某个项目时，你会考虑哪些因素？</vt:lpstr>
      <vt:lpstr>传统商业逻辑的n宗罪</vt:lpstr>
      <vt:lpstr>                 传统商业傻逻辑一     考虑市场有多大？而不考虑我是谁？       下场： 市场再大也没关你屁事</vt:lpstr>
      <vt:lpstr>               传统商业傻逻辑二      只考虑自己要什么样的用户，不考虑我提供什么样的价值。       下场： 发现很多人都在追这群用户，你只是默默追求的吊丝之一。</vt:lpstr>
      <vt:lpstr>                    传统商业逻辑傻逻辑三            用片面标签定位用户，不考虑对方的精神世界。         </vt:lpstr>
      <vt:lpstr>                传统商业傻逻辑四    认为占有更多资源，就是对手。（反之是以为自己有资源，就能赢）         下场： 疯狂占有更多资源，也没有赢得世界。            ”真正的对手是那个更懂你用户的品牌，而不是那个更大的公司。”</vt:lpstr>
      <vt:lpstr>            用户是人，不是战利品。</vt:lpstr>
      <vt:lpstr>    </vt:lpstr>
      <vt:lpstr>    </vt:lpstr>
      <vt:lpstr>    </vt:lpstr>
      <vt:lpstr>男尊、女卑、第三性别受歧视。  1两性关系大多为女性提供繁殖力，男性提供生产力的组合方式。 2品牌形象大众化、两极化、单一化  男女互相征服的方式多为： 条件的匹配、资源的征服  品牌推广的方式多为： 砸钱、用喇叭喊。         “90％的80前不明白啥是真爱。     99％的公司不理解啥是品牌。”</vt:lpstr>
      <vt:lpstr>从择偶观变革看消费观变革</vt:lpstr>
      <vt:lpstr>            90后为首的现代社会消费者是用钱和资源搞不定的一代，他们向往价值观层面的契合和精神引领。</vt:lpstr>
      <vt:lpstr>PowerPoint 演示文稿</vt:lpstr>
      <vt:lpstr>PowerPoint 演示文稿</vt:lpstr>
      <vt:lpstr>PowerPoint 演示文稿</vt:lpstr>
      <vt:lpstr>    </vt:lpstr>
      <vt:lpstr>PowerPoint 演示文稿</vt:lpstr>
      <vt:lpstr>PowerPoint 演示文稿</vt:lpstr>
      <vt:lpstr>PowerPoint 演示文稿</vt:lpstr>
      <vt:lpstr>    </vt:lpstr>
      <vt:lpstr>PowerPoint 演示文稿</vt:lpstr>
      <vt:lpstr>    </vt:lpstr>
      <vt:lpstr>    </vt:lpstr>
    </vt:vector>
  </TitlesOfParts>
  <Company>hlw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 chang</dc:creator>
  <cp:lastModifiedBy>momo chang</cp:lastModifiedBy>
  <cp:revision>45</cp:revision>
  <dcterms:created xsi:type="dcterms:W3CDTF">2013-12-10T08:39:31Z</dcterms:created>
  <dcterms:modified xsi:type="dcterms:W3CDTF">2013-12-20T06:23:21Z</dcterms:modified>
</cp:coreProperties>
</file>